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jp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wn.net/Articles/179345/" TargetMode="External"/><Relationship Id="rId3" Type="http://schemas.openxmlformats.org/officeDocument/2006/relationships/hyperlink" Target="https://itnext.io/create-your-own-network-namespace-90aaebc745d" TargetMode="External"/><Relationship Id="rId4" Type="http://schemas.openxmlformats.org/officeDocument/2006/relationships/hyperlink" Target="https://windsock.io/uts-namespace/" TargetMode="External"/><Relationship Id="rId5" Type="http://schemas.openxmlformats.org/officeDocument/2006/relationships/hyperlink" Target="https://lwn.net/Articles/179345/"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wn.net/Articles/656307/" TargetMode="External"/><Relationship Id="rId3" Type="http://schemas.openxmlformats.org/officeDocument/2006/relationships/hyperlink" Target="https://en.wikipedia.org/wiki/Seccomp" TargetMode="External"/><Relationship Id="rId4" Type="http://schemas.openxmlformats.org/officeDocument/2006/relationships/hyperlink" Target="https://docs.docker.com/engine/security/seccomp/" TargetMode="External"/><Relationship Id="rId5" Type="http://schemas.openxmlformats.org/officeDocument/2006/relationships/hyperlink" Target="https://github.com/moby/moby/blob/master/profiles/seccomp/default.json"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License link: </a:t>
            </a:r>
            <a:r>
              <a:rPr lang="en">
                <a:solidFill>
                  <a:schemeClr val="dk1"/>
                </a:solidFill>
              </a:rPr>
              <a:t>https://creativecommons.org/licenses/by-nc-sa/4.0/</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045c9ef8e2_2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045c9ef8e2_2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200"/>
              </a:spcAft>
              <a:buNone/>
            </a:pPr>
            <a:r>
              <a:rPr lang="en" sz="1200">
                <a:solidFill>
                  <a:srgbClr val="434343"/>
                </a:solidFill>
              </a:rPr>
              <a:t>We’re already covering a lot of ground today, and there’s not going to be enough time to touch on Capabilities, storage or Linux Security Module system.</a:t>
            </a:r>
            <a:endParaRPr sz="1200">
              <a:solidFill>
                <a:srgbClr val="434343"/>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05103307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05103307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Namespaces are used to isolate kernel resources or present a different view of the system to a given process.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Namespaces virtualize kernel resources.  They don’t use CPU virtualization instructions, because we’re not virtualizing hardware.  Your container can’t run a different </a:t>
            </a:r>
            <a:r>
              <a:rPr lang="en"/>
              <a:t>operating system or have a different kernel version. </a:t>
            </a:r>
            <a:r>
              <a:rPr lang="en"/>
              <a:t>But a namespace can perform similar isolation of kernel resources, so that one process simply cannot see resources that are available to another process (presuming you haven’t found a bug in the kernel).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Because this is process-level isolation, and not full hardware level isolation, the same Linux kernel is called by all processes no matter what namespace they are in.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05103307c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05103307c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user namespace provides mapping and isolation for user ids, group ids, keychain entries, and linux Capabilities.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Unshare makes it really simple to map your in-namespace user to appear as root, and for maximum security you can configure your user not to be root in the namespace.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Root in the user namespace does grant some powers over other namespaces which are associated with your user namespace, thanks to Linux Capabilities which we don’t really have time to talk about today.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Just like the slide calls out /proc/pid/uid_map there’s one for group IDs too.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Having a capability inside a user namespace permits a process to</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perform operations (that require privilege) only on resources</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governed by that namespace.  In other words, having a capability</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in a user namespace permits a process to perform privileged</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operations on resources that are governed by (nonuser) namespaces</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owned by (associated with) the user namespace (see the next</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subsection).</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On the other hand, there are many privileged operations that</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affect resources that are not associated with any namespace type,</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for example, changing the system (i.e., calendar) time (governed</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by </a:t>
            </a:r>
            <a:r>
              <a:rPr b="1" lang="en" sz="1200">
                <a:solidFill>
                  <a:srgbClr val="502000"/>
                </a:solidFill>
                <a:latin typeface="Courier New"/>
                <a:ea typeface="Courier New"/>
                <a:cs typeface="Courier New"/>
                <a:sym typeface="Courier New"/>
              </a:rPr>
              <a:t>CAP_SYS_TIME</a:t>
            </a:r>
            <a:r>
              <a:rPr lang="en" sz="1200">
                <a:solidFill>
                  <a:srgbClr val="181818"/>
                </a:solidFill>
                <a:latin typeface="Courier New"/>
                <a:ea typeface="Courier New"/>
                <a:cs typeface="Courier New"/>
                <a:sym typeface="Courier New"/>
              </a:rPr>
              <a:t>), loading a kernel module (governed by</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a:t>
            </a:r>
            <a:r>
              <a:rPr b="1" lang="en" sz="1200">
                <a:solidFill>
                  <a:srgbClr val="502000"/>
                </a:solidFill>
                <a:latin typeface="Courier New"/>
                <a:ea typeface="Courier New"/>
                <a:cs typeface="Courier New"/>
                <a:sym typeface="Courier New"/>
              </a:rPr>
              <a:t>CAP_SYS_MODULE</a:t>
            </a:r>
            <a:r>
              <a:rPr lang="en" sz="1200">
                <a:solidFill>
                  <a:srgbClr val="181818"/>
                </a:solidFill>
                <a:latin typeface="Courier New"/>
                <a:ea typeface="Courier New"/>
                <a:cs typeface="Courier New"/>
                <a:sym typeface="Courier New"/>
              </a:rPr>
              <a:t>), and creating a device (governed by </a:t>
            </a:r>
            <a:r>
              <a:rPr b="1" lang="en" sz="1200">
                <a:solidFill>
                  <a:srgbClr val="502000"/>
                </a:solidFill>
                <a:latin typeface="Courier New"/>
                <a:ea typeface="Courier New"/>
                <a:cs typeface="Courier New"/>
                <a:sym typeface="Courier New"/>
              </a:rPr>
              <a:t>CAP_MKNOD</a:t>
            </a:r>
            <a:r>
              <a:rPr lang="en" sz="1200">
                <a:solidFill>
                  <a:srgbClr val="181818"/>
                </a:solidFill>
                <a:latin typeface="Courier New"/>
                <a:ea typeface="Courier New"/>
                <a:cs typeface="Courier New"/>
                <a:sym typeface="Courier New"/>
              </a:rPr>
              <a:t>).</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Only a process with privileges in the </a:t>
            </a:r>
            <a:r>
              <a:rPr i="1" lang="en" sz="1200">
                <a:solidFill>
                  <a:srgbClr val="006000"/>
                </a:solidFill>
                <a:latin typeface="Courier New"/>
                <a:ea typeface="Courier New"/>
                <a:cs typeface="Courier New"/>
                <a:sym typeface="Courier New"/>
              </a:rPr>
              <a:t>initial</a:t>
            </a:r>
            <a:r>
              <a:rPr lang="en" sz="1200">
                <a:solidFill>
                  <a:srgbClr val="181818"/>
                </a:solidFill>
                <a:latin typeface="Courier New"/>
                <a:ea typeface="Courier New"/>
                <a:cs typeface="Courier New"/>
                <a:sym typeface="Courier New"/>
              </a:rPr>
              <a:t> user namespace can</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perform such operations.</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Holding </a:t>
            </a:r>
            <a:r>
              <a:rPr b="1" lang="en" sz="1200">
                <a:solidFill>
                  <a:srgbClr val="502000"/>
                </a:solidFill>
                <a:latin typeface="Courier New"/>
                <a:ea typeface="Courier New"/>
                <a:cs typeface="Courier New"/>
                <a:sym typeface="Courier New"/>
              </a:rPr>
              <a:t>CAP_SYS_ADMIN </a:t>
            </a:r>
            <a:r>
              <a:rPr lang="en" sz="1200">
                <a:solidFill>
                  <a:srgbClr val="181818"/>
                </a:solidFill>
                <a:latin typeface="Courier New"/>
                <a:ea typeface="Courier New"/>
                <a:cs typeface="Courier New"/>
                <a:sym typeface="Courier New"/>
              </a:rPr>
              <a:t>within the user namespace that owns a</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rPr lang="en" sz="1200">
                <a:solidFill>
                  <a:srgbClr val="181818"/>
                </a:solidFill>
                <a:latin typeface="Courier New"/>
                <a:ea typeface="Courier New"/>
                <a:cs typeface="Courier New"/>
                <a:sym typeface="Courier New"/>
              </a:rPr>
              <a:t>       process's mount namespace allows that process to create bind</a:t>
            </a:r>
            <a:endParaRPr sz="1200">
              <a:solidFill>
                <a:srgbClr val="181818"/>
              </a:solidFill>
              <a:latin typeface="Courier New"/>
              <a:ea typeface="Courier New"/>
              <a:cs typeface="Courier New"/>
              <a:sym typeface="Courier New"/>
            </a:endParaRPr>
          </a:p>
          <a:p>
            <a:pPr indent="0" lvl="0" marL="76200" rtl="0" algn="l">
              <a:lnSpc>
                <a:spcPct val="115000"/>
              </a:lnSpc>
              <a:spcBef>
                <a:spcPts val="0"/>
              </a:spcBef>
              <a:spcAft>
                <a:spcPts val="0"/>
              </a:spcAft>
              <a:buClr>
                <a:schemeClr val="dk1"/>
              </a:buClr>
              <a:buSzPts val="1100"/>
              <a:buFont typeface="Arial"/>
              <a:buNone/>
            </a:pPr>
            <a:r>
              <a:rPr lang="en" sz="1200">
                <a:solidFill>
                  <a:srgbClr val="181818"/>
                </a:solidFill>
                <a:latin typeface="Courier New"/>
                <a:ea typeface="Courier New"/>
                <a:cs typeface="Courier New"/>
                <a:sym typeface="Courier New"/>
              </a:rPr>
              <a:t>       mounts and mount the following types of filesystems:</a:t>
            </a:r>
            <a:endParaRPr sz="1200">
              <a:solidFill>
                <a:srgbClr val="181818"/>
              </a:solidFill>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04fcb3a0b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04fcb3a0b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mount namespace allows for mount point isolation.  Create a new mount in one namespace, and it is not visible to another unless you configure it to be.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might expect that making a new mount namespace would isolate your process by default, so it can’t see existing mount points.  But it doesn’t work that way, and actually can’t.  If all your mount points went away, what program binaries could you execute?  None.  Because of this, mount points are automatically inherited to your new namespace so your binaries don’t all disappear and leave your process stranded.  The labs will get into how you can then isolate things.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Mount points across namespaces can be configured to share mount events.  Maybe you have a DVD drive on the physical host that you want to share across a set of containers.  Maybe there’s a shared mount point which is used by processes for drive images or other mount-related things.  These mounts can be configured as ‘shared’ where all mount events are shared around a configured ‘peer group’.  Or could be configured as ‘slave’ where they receive mount events from a their configured replication master but any mount </a:t>
            </a:r>
            <a:r>
              <a:rPr lang="en"/>
              <a:t>operations which they perform inside that slave mount are not propagated back up.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graphic shows a shared mount point in a peer group, so all mount events in any of these locations will be propagated to all of the others.</a:t>
            </a:r>
            <a:endParaRPr/>
          </a:p>
          <a:p>
            <a:pPr indent="0" lvl="0" marL="0" rtl="0" algn="l">
              <a:spcBef>
                <a:spcPts val="0"/>
              </a:spcBef>
              <a:spcAft>
                <a:spcPts val="0"/>
              </a:spcAft>
              <a:buNone/>
            </a:pPr>
            <a:r>
              <a:rPr lang="en"/>
              <a:t>And of course there are also private mount points in each namespace which do not propagate events. And are simply not visible to other processes.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051929263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051929263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Presently my favorite slide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051929263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051929263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PID namespace provides Process ID Isolation.  Big surprise, PID = Process ID right?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Why would you want to isolate process IDs?  Try running the command `ps -ef` and look at all the output.  PID data reveals running processes, paths, arguments, lots of information about the system at large.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PID namespaces can be nested and can form a tree structure, with an ancestor node above and multiple child / sibling nodes below.</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parent PID namespace can see the processes running in the child namespaces.  So the root PID namespace can see all, but the child cannot look upward to see parent PID information.  Sibling PID namespaces (not pictured here, but supported) also can’t see each other’s process information.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051929263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051929263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IPC namespace provides IPC isolation.  You know, it’s almost like they named these namespaces after what they actually do.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SystemV IPC mechanisms and POSIX message queues are isolated to the namespace in which </a:t>
            </a:r>
            <a:r>
              <a:rPr lang="en"/>
              <a:t>they are created.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you have a rogue or compromised process, isolating away these IPC mechanisms decreases the attack surface.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time namespace is a little odd.  It allows you to provide an offset for the monotonic and boot time system clocks.</a:t>
            </a:r>
            <a:endParaRPr/>
          </a:p>
          <a:p>
            <a:pPr indent="0" lvl="0" marL="0" rtl="0" algn="l">
              <a:spcBef>
                <a:spcPts val="0"/>
              </a:spcBef>
              <a:spcAft>
                <a:spcPts val="0"/>
              </a:spcAft>
              <a:buNone/>
            </a:pPr>
            <a:r>
              <a:rPr lang="en"/>
              <a:t>These clocks are presumed to always be increasing and must *never* decrease, because they are used as sources for timers and other things.  You would use this namespace as part of a restore operation, to ensure that the clocks are in the future from when the process was stopped.</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045c9ef8e2_2_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045c9ef8e2_2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34343"/>
                </a:solidFill>
              </a:rPr>
              <a:t>The Network namespace is used to provide isolated network environments where processes can appear to have their own IP address. The network namespace also isolates UNIX domain sockets and iptables rules.</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Multiple processes can share the same set of namespaces, which allows for easy network-communication between the processes. Additionally, you can configure routing between network namespaces. These namespaces can be restricted in what they can access - you may have network namespaces that communicate with the host, with other namespaces or only the outside internet.</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It’s worth noting that the host network can be isolated from the spawned network namespaces. ‘Host network’ only sees what is bound to it and can only access resources in spawned-namespaces if subnets/routing are configured.</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For investigative purposes you can attach diagnostic and/or inspection tools like tcpdump to arbitrary network namespaces to investigate and understand how these namespaces are configured.</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The UTS namespace (short for ‘unix time sharing’) can be used to set a ‘hostname’ and NIS domain name that are unique/separate from the host system. According to </a:t>
            </a:r>
            <a:r>
              <a:rPr lang="en" sz="1200" u="sng">
                <a:solidFill>
                  <a:schemeClr val="hlink"/>
                </a:solidFill>
                <a:hlinkClick r:id="rId2"/>
              </a:rPr>
              <a:t>lwn</a:t>
            </a:r>
            <a:r>
              <a:rPr lang="en" sz="1200">
                <a:solidFill>
                  <a:srgbClr val="434343"/>
                </a:solidFill>
              </a:rPr>
              <a:t>, there was a use-case associated with OpenVZ that made this desirable. OpenVZ is primarily used to supply virtual private servers (VPS) for low-cost shared hosting environments.</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Refs:</a:t>
            </a:r>
            <a:endParaRPr sz="1200">
              <a:solidFill>
                <a:srgbClr val="434343"/>
              </a:solidFill>
            </a:endParaRPr>
          </a:p>
          <a:p>
            <a:pPr indent="-304800" lvl="0" marL="457200" rtl="0" algn="l">
              <a:lnSpc>
                <a:spcPct val="115000"/>
              </a:lnSpc>
              <a:spcBef>
                <a:spcPts val="1200"/>
              </a:spcBef>
              <a:spcAft>
                <a:spcPts val="0"/>
              </a:spcAft>
              <a:buClr>
                <a:srgbClr val="434343"/>
              </a:buClr>
              <a:buSzPts val="1200"/>
              <a:buChar char="-"/>
            </a:pPr>
            <a:r>
              <a:rPr lang="en" sz="1200" u="sng">
                <a:solidFill>
                  <a:schemeClr val="hlink"/>
                </a:solidFill>
                <a:hlinkClick r:id="rId3"/>
              </a:rPr>
              <a:t>https://itnext.io/create-your-own-network-namespace-90aaebc745d</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u="sng">
                <a:solidFill>
                  <a:schemeClr val="hlink"/>
                </a:solidFill>
                <a:hlinkClick r:id="rId4"/>
              </a:rPr>
              <a:t>https://windsock.io/uts-namespace/</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u="sng">
                <a:solidFill>
                  <a:schemeClr val="hlink"/>
                </a:solidFill>
                <a:hlinkClick r:id="rId5"/>
              </a:rPr>
              <a:t>https://lwn.net/Articles/179345/</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t/>
            </a:r>
            <a:endParaRPr sz="1200">
              <a:solidFill>
                <a:srgbClr val="434343"/>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051929263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051929263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34343"/>
                </a:solidFill>
              </a:rPr>
              <a:t>CGroups are both namespaces and their own separate thing.  Here we’re talking </a:t>
            </a:r>
            <a:r>
              <a:rPr lang="en" sz="1200">
                <a:solidFill>
                  <a:srgbClr val="434343"/>
                </a:solidFill>
              </a:rPr>
              <a:t>about</a:t>
            </a:r>
            <a:r>
              <a:rPr lang="en" sz="1200">
                <a:solidFill>
                  <a:srgbClr val="434343"/>
                </a:solidFill>
              </a:rPr>
              <a:t> the namespace version.</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In this diagram, the outer bash (top left) is assigned into the CGroup shown.  When it creates a child process, that child process is automatically inherited into the CGroup of its parent.  In this example that child process is in a new CGroup Namespace as well.</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The parent process can ls /proc/self/cgroup and see the cgroup sub-path.  The child process cannot, because its CGroup namespace prevents the child from seeing the sub path even though that process is indeed in that group.  This is useful for hiding container framework information.</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The documentation says that CGroup namespaces allow for process migration because their parent CGroup paths are hidden from the process.  If not, then the entire unique CGroup path would have to be copied to the new system.</a:t>
            </a:r>
            <a:endParaRPr sz="1200">
              <a:solidFill>
                <a:srgbClr val="434343"/>
              </a:solidFill>
            </a:endParaRPr>
          </a:p>
          <a:p>
            <a:pPr indent="0" lvl="0" marL="0" rtl="0" algn="l">
              <a:lnSpc>
                <a:spcPct val="115000"/>
              </a:lnSpc>
              <a:spcBef>
                <a:spcPts val="1200"/>
              </a:spcBef>
              <a:spcAft>
                <a:spcPts val="1200"/>
              </a:spcAft>
              <a:buNone/>
            </a:pPr>
            <a:r>
              <a:rPr lang="en" sz="1200">
                <a:solidFill>
                  <a:srgbClr val="434343"/>
                </a:solidFill>
              </a:rPr>
              <a:t>Another interesting point from the documentation is that CGroup namespaces can prevent a process which owns the CGroup mount from writing to CGroup configuration files.  If your parent bash process creates the cgroup mount and applies it, then you own that cgroup mount and can modify settings.  But if you then namespace away the CGroup for child processes, they can’t see and modify CGroup settings despite technically having rights to by virtue of the user they’re running as.</a:t>
            </a:r>
            <a:endParaRPr sz="1200">
              <a:solidFill>
                <a:srgbClr val="434343"/>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051929263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051929263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200">
              <a:solidFill>
                <a:srgbClr val="434343"/>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045c9ef8e2_2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045c9ef8e2_2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0519292630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051929263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just looked at the CGroup Namespace.  That namespace isolates away the view of the actual CGroup filesystem.  Now we’re talking about CGroups themselves.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They behave nothing like the namespaces we’ve been talking about.  Namespaces limit what your process can see.  CGroups limit what your process can use.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Subsystems and Resource Controllers are mentioned in the documentation and they’re basically the same thing.  They are the types of CGroups which exist.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Shown on the slide are where the various </a:t>
            </a:r>
            <a:r>
              <a:rPr lang="en"/>
              <a:t>versions of CGroups are auto-mounted on Ubuntu.  Yes, these are a type of mounted filesystem and you interact with their control files.  Each controller has its own control filesystem and wow are there a lot of these.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Also yes, there are two versions and V1 is unlikely to ever go away.  But the controllers are only allowed to be used one version at a time. You can’t use V1 cpu and V2 together - this isn’t supported.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0519292630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0519292630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Control Groups, or CGroups, are a way to group and organize processes together such that their system resource usage can be constrained.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CGroups V1 Subsystems are applied at the process level, but can also be so granular that you can split a thread across different CGroups.  The documentation says that in practice the crazy threading abilities of CGroups V1 actually caused some problems.  Imagine threads in the same process executing in different memory CGroups.  Confusing in the extreme, and most thread-level application was removed in V2.</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Blkio: Applies throttling to “block device” access from grouped processes. (block device as in storage: CD, DVD, hard drive, etc)</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t>Cpu: Configures CPU usage. Can set a soft limit with ‘shares’, where processes are allowed to go over their configured limit if the remaining shares are unused by other processes.  Or you can set set a hard limit with the cpu quota and period config files.  There’s a lab on the cpu CGroup.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Cpuacct: (CPU Accounting) Provides information about the CPU usage of all processes in the control group.  Reporting is done on all processes together, one big bucket.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Cpuset: Binds processes to a particular CPU or NUMA node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Devices: Acts as a whitelist to control which processes can create devices, as well as read/write against them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Freezer: Suspends and restores processes in the group.  Suspending a parent CGroup will suspend child group processes.</a:t>
            </a:r>
            <a:br>
              <a:rPr lang="en"/>
            </a:b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Hugetlb: Can limit the use of huge pages in grouped processes</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Memory: Limiting and reporting of process memory, kernel memory, and swap usage.  This also supports soft and hard limits, though unlike CPU you can’t really throttle memory usage so your process is SIGKILL-ed once the limit is exceeded.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Net_cls: Adds class ID information to network packets sent from grouped processes.  This can be used by firewall and other processes to filter network packets.</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Net_prio: Allows setting network priority for grouped processes</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Perf_event: allows for performance monitoring of grouped processes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Pids: Can limit the maximum number of process IDs that exist across all grouped processes.  The other CGroups lab is on this.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Rdma: Allows limiting RDMA and IB-specific resources per group.  RDMA is ‘remote direct memory access’ and IB is InfiniBand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Each CGroup Controller can be used either in V1 mode or V2 mode - not both simultaneously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CGroups V1 is stated to have been ‘unorganized’ by man7.org, and reading the docs make it sound that way.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CGroups are hierarchical, and appear in the filesystem as a directory structure with a variety of files which are written to for configuration, and informational files that are read from.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Same for ‘devices’ CGroup, you can attach an eBPF filter program under the devices filesystem entry in V2.</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0519292630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0519292630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CGroups V2 has mostly the same subsystems.  More or less, functionality is the same.</a:t>
            </a:r>
            <a:endParaRPr/>
          </a:p>
          <a:p>
            <a:pPr indent="0" lvl="0" marL="0" rtl="0" algn="l">
              <a:spcBef>
                <a:spcPts val="0"/>
              </a:spcBef>
              <a:spcAft>
                <a:spcPts val="0"/>
              </a:spcAft>
              <a:buNone/>
            </a:pPr>
            <a:r>
              <a:rPr lang="en"/>
              <a:t>Administration is a little different because unlike V1, all of the Subsystems are mounted under a single directory instead of allowing them higgledy-piggledy wherever you want.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Note that cpu, perf_event, and pids are highlighted.  These can optionally be run in threaded application mode if the feature is turned 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Net_cls and net_prio have been moved into IPTables as eBPF (embedded Berkeley Packet Filter) operations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Devices namespace now operates entirely on the eBPF programs as well.</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0519292630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0519292630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CGroups are a hierarchy, so you can have a parent group which sets overall limits for your processes and also child groups to fine tune each individual process.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Each of these child CGroups has all of the same configuration files as the parent groups.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 this slide, webservices is the parent group.  serviceone / servicetwo are child cgroups.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051929263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051929263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examples of the files present in two cgroups.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Some of these files are written to for configuration, such as the Pids cgroup ‘pids.max’ file, or the devices cgroup ‘devices.allow’ and ‘devices.deny’.</a:t>
            </a:r>
            <a:endParaRPr/>
          </a:p>
          <a:p>
            <a:pPr indent="0" lvl="0" marL="0" rtl="0" algn="l">
              <a:spcBef>
                <a:spcPts val="0"/>
              </a:spcBef>
              <a:spcAft>
                <a:spcPts val="0"/>
              </a:spcAft>
              <a:buNone/>
            </a:pPr>
            <a:r>
              <a:rPr lang="en"/>
              <a:t>Others are read-only, like pids.current.</a:t>
            </a:r>
            <a:endParaRPr/>
          </a:p>
          <a:p>
            <a:pPr indent="0" lvl="0" marL="0" rtl="0" algn="l">
              <a:spcBef>
                <a:spcPts val="0"/>
              </a:spcBef>
              <a:spcAft>
                <a:spcPts val="0"/>
              </a:spcAft>
              <a:buNone/>
            </a:pPr>
            <a:r>
              <a:rPr lang="en"/>
              <a:t>Every cgroup has unique configuration, which makes sense given that they manage different system resources.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Some of these files are found across most cgroups, like cgroup.procs, cgroup.clone_children, notify_on_release, and tasks.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0519292630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0519292630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200">
              <a:solidFill>
                <a:srgbClr val="434343"/>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045c9ef8e2_2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045c9ef8e2_2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34343"/>
                </a:solidFill>
              </a:rPr>
              <a:t>Seccomp has been around for a long time (since 2005) with a goal of reducing the kernel’s attack surface. Linux has hundreds of syscalls which let applications request actions to be performed by the kernel, most of which lie dormant for the entire lifecycle of most application processes. Like any other piece of software the kernel has its share of bugs, so reducing exposure to syscalls limits the ability for an application process to trigger a fault condition.</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In the context of our presentation today, we can see how limiting exposure to the kernel can benefit us in the event that an application process becomes compromised by an attacker. If there are fewer syscalls available, there are fewer potential avenues of attack against our system which is a form of `defense in depth`.</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Seccomp has 2 modes of operation:</a:t>
            </a:r>
            <a:endParaRPr sz="1200">
              <a:solidFill>
                <a:srgbClr val="434343"/>
              </a:solidFill>
            </a:endParaRPr>
          </a:p>
          <a:p>
            <a:pPr indent="-304800" lvl="0" marL="457200" rtl="0" algn="l">
              <a:lnSpc>
                <a:spcPct val="115000"/>
              </a:lnSpc>
              <a:spcBef>
                <a:spcPts val="1200"/>
              </a:spcBef>
              <a:spcAft>
                <a:spcPts val="0"/>
              </a:spcAft>
              <a:buClr>
                <a:srgbClr val="434343"/>
              </a:buClr>
              <a:buSzPts val="1200"/>
              <a:buChar char="●"/>
            </a:pPr>
            <a:r>
              <a:rPr lang="en" sz="1200">
                <a:solidFill>
                  <a:srgbClr val="434343"/>
                </a:solidFill>
              </a:rPr>
              <a:t>STRICT</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a:solidFill>
                  <a:srgbClr val="434343"/>
                </a:solidFill>
              </a:rPr>
              <a:t>FILTER</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‘STRICT’ mode is not in context for today’s presentation - it is the original mode which allows only 4 hard-coded syscalls (read(), write(), exit() and sigreturn() ). That small set of syscalls is not typically sufficient to run a modern network-bound application.</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FILTER mode was introduced in 2012 and allows the use of eBPF mini-programs to allow or deny syscalls either entirely or based on certain argument values passed in by the calling application. eBPF is an in-kernel virtual machine with its own language and capabilities. We aren’t going into depth of eBPF in this presentation. It is worth noting that eBPF is one of the most substantial changes to the linux kernel in recent years and it is a center of attention for future kernel enhancements.</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We can consider seccomp as a sort of kernel firewall that sits between your application process and the kernel proper. Docker provides a default seccomp filter out of the box which filters certain ‘significant’ syscall</a:t>
            </a:r>
            <a:endParaRPr sz="1200">
              <a:solidFill>
                <a:srgbClr val="434343"/>
              </a:solidFill>
            </a:endParaRPr>
          </a:p>
          <a:p>
            <a:pPr indent="0" lvl="0" marL="0" rtl="0" algn="l">
              <a:lnSpc>
                <a:spcPct val="115000"/>
              </a:lnSpc>
              <a:spcBef>
                <a:spcPts val="1200"/>
              </a:spcBef>
              <a:spcAft>
                <a:spcPts val="0"/>
              </a:spcAft>
              <a:buNone/>
            </a:pPr>
            <a:r>
              <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Refs:</a:t>
            </a:r>
            <a:endParaRPr sz="1200">
              <a:solidFill>
                <a:srgbClr val="434343"/>
              </a:solidFill>
            </a:endParaRPr>
          </a:p>
          <a:p>
            <a:pPr indent="-304800" lvl="0" marL="457200" rtl="0" algn="l">
              <a:lnSpc>
                <a:spcPct val="115000"/>
              </a:lnSpc>
              <a:spcBef>
                <a:spcPts val="1200"/>
              </a:spcBef>
              <a:spcAft>
                <a:spcPts val="0"/>
              </a:spcAft>
              <a:buClr>
                <a:srgbClr val="434343"/>
              </a:buClr>
              <a:buSzPts val="1200"/>
              <a:buChar char="-"/>
            </a:pPr>
            <a:r>
              <a:rPr lang="en" sz="1200" u="sng">
                <a:solidFill>
                  <a:schemeClr val="hlink"/>
                </a:solidFill>
                <a:hlinkClick r:id="rId2"/>
              </a:rPr>
              <a:t>https://lwn.net/Articles/656307/</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u="sng">
                <a:solidFill>
                  <a:schemeClr val="hlink"/>
                </a:solidFill>
                <a:hlinkClick r:id="rId3"/>
              </a:rPr>
              <a:t>https://en.wikipedia.org/wiki/Seccomp</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u="sng">
                <a:solidFill>
                  <a:schemeClr val="hlink"/>
                </a:solidFill>
                <a:hlinkClick r:id="rId4"/>
              </a:rPr>
              <a:t>https://docs.docker.com/engine/security/seccomp/</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u="sng">
                <a:solidFill>
                  <a:schemeClr val="hlink"/>
                </a:solidFill>
                <a:hlinkClick r:id="rId5"/>
              </a:rPr>
              <a:t>https://github.com/moby/moby/blob/master/profiles/seccomp/default.json</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t/>
            </a:r>
            <a:endParaRPr sz="1200">
              <a:solidFill>
                <a:srgbClr val="434343"/>
              </a:solidFill>
            </a:endParaRPr>
          </a:p>
          <a:p>
            <a:pPr indent="0" lvl="0" marL="0" rtl="0" algn="l">
              <a:lnSpc>
                <a:spcPct val="115000"/>
              </a:lnSpc>
              <a:spcBef>
                <a:spcPts val="1200"/>
              </a:spcBef>
              <a:spcAft>
                <a:spcPts val="1200"/>
              </a:spcAft>
              <a:buNone/>
            </a:pPr>
            <a:r>
              <a:t/>
            </a:r>
            <a:endParaRPr sz="1200">
              <a:solidFill>
                <a:srgbClr val="434343"/>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045c9ef8e2_2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045c9ef8e2_2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200">
              <a:solidFill>
                <a:srgbClr val="434343"/>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045c9ef8e2_2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045c9ef8e2_2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34343"/>
                </a:solidFill>
              </a:rPr>
              <a:t>In closing we’ve reviewed a number of the significant mechanisms that the linux kernel provides to reserve and isolate system resources. These mechanisms are at the core of present-day containerization implementations and it’s safe to say that the current innovation in the ‘container’ space would not be possible without the hard work of kernel developers who make these features possible.</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We hope you’ve enjoyed this rapid-fire tour and associated labs.</a:t>
            </a:r>
            <a:endParaRPr sz="1200">
              <a:solidFill>
                <a:srgbClr val="434343"/>
              </a:solidFill>
            </a:endParaRPr>
          </a:p>
          <a:p>
            <a:pPr indent="0" lvl="0" marL="0" rtl="0" algn="l">
              <a:lnSpc>
                <a:spcPct val="115000"/>
              </a:lnSpc>
              <a:spcBef>
                <a:spcPts val="1200"/>
              </a:spcBef>
              <a:spcAft>
                <a:spcPts val="1200"/>
              </a:spcAft>
              <a:buNone/>
            </a:pPr>
            <a:r>
              <a:rPr lang="en" sz="1200">
                <a:solidFill>
                  <a:srgbClr val="434343"/>
                </a:solidFill>
              </a:rPr>
              <a:t>There’s a lot more firehose to drink from on these subjects should you desire to quench your thirst.</a:t>
            </a:r>
            <a:endParaRPr sz="1200">
              <a:solidFill>
                <a:srgbClr val="434343"/>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02aa38e07c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02aa38e07c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045c9ef8e2_2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045c9ef8e2_2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rgbClr val="434343"/>
              </a:buClr>
              <a:buSzPts val="1600"/>
              <a:buChar char="-"/>
            </a:pPr>
            <a:r>
              <a:rPr lang="en" sz="1600">
                <a:solidFill>
                  <a:srgbClr val="434343"/>
                </a:solidFill>
              </a:rPr>
              <a:t>Topic introduction</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Environment Setup</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Linux Namespaces</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Namespace labs</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cgroups</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cgroups labs</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seccomp</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seccomp labs</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Time for Questions</a:t>
            </a:r>
            <a:endParaRPr sz="1600">
              <a:solidFill>
                <a:srgbClr val="434343"/>
              </a:solidFill>
            </a:endParaRPr>
          </a:p>
          <a:p>
            <a:pPr indent="-330200" lvl="0" marL="457200" rtl="0" algn="l">
              <a:lnSpc>
                <a:spcPct val="115000"/>
              </a:lnSpc>
              <a:spcBef>
                <a:spcPts val="0"/>
              </a:spcBef>
              <a:spcAft>
                <a:spcPts val="0"/>
              </a:spcAft>
              <a:buClr>
                <a:srgbClr val="434343"/>
              </a:buClr>
              <a:buSzPts val="1600"/>
              <a:buChar char="-"/>
            </a:pPr>
            <a:r>
              <a:rPr lang="en" sz="1600">
                <a:solidFill>
                  <a:srgbClr val="434343"/>
                </a:solidFill>
              </a:rPr>
              <a:t>Additional resources</a:t>
            </a:r>
            <a:endParaRPr sz="1600">
              <a:solidFill>
                <a:srgbClr val="434343"/>
              </a:solidFill>
            </a:endParaRPr>
          </a:p>
          <a:p>
            <a:pPr indent="0" lvl="0" marL="0" rtl="0" algn="l">
              <a:spcBef>
                <a:spcPts val="1200"/>
              </a:spcBef>
              <a:spcAft>
                <a:spcPts val="0"/>
              </a:spcAft>
              <a:buNone/>
            </a:pPr>
            <a:r>
              <a:t/>
            </a:r>
            <a:endParaRPr sz="900">
              <a:solidFill>
                <a:srgbClr val="434343"/>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02aa38e07c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02aa38e07c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02aa38e07c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02aa38e07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0519292630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0519292630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02aa38e07c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02aa38e07c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045c9ef8e2_2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045c9ef8e2_2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434343"/>
                </a:solidFill>
              </a:rPr>
              <a:t>Sentiment as expressed in the dilbert comic is all too common. Today we’d like to u</a:t>
            </a:r>
            <a:r>
              <a:rPr lang="en" sz="1200">
                <a:solidFill>
                  <a:srgbClr val="434343"/>
                </a:solidFill>
              </a:rPr>
              <a:t>nwrap the foundational mechanisms provided by Linux which allow for resource partitioning, isolation and assignment to your workloads.</a:t>
            </a:r>
            <a:endParaRPr sz="600">
              <a:solidFill>
                <a:srgbClr val="434343"/>
              </a:solidFill>
            </a:endParaRPr>
          </a:p>
          <a:p>
            <a:pPr indent="0" lvl="0" marL="0" rtl="0" algn="l">
              <a:lnSpc>
                <a:spcPct val="115000"/>
              </a:lnSpc>
              <a:spcBef>
                <a:spcPts val="1200"/>
              </a:spcBef>
              <a:spcAft>
                <a:spcPts val="0"/>
              </a:spcAft>
              <a:buNone/>
            </a:pPr>
            <a:r>
              <a:t/>
            </a:r>
            <a:endParaRPr sz="1200">
              <a:solidFill>
                <a:srgbClr val="434343"/>
              </a:solidFill>
            </a:endParaRPr>
          </a:p>
          <a:p>
            <a:pPr indent="0" lvl="0" marL="0" rtl="0" algn="l">
              <a:lnSpc>
                <a:spcPct val="115000"/>
              </a:lnSpc>
              <a:spcBef>
                <a:spcPts val="1200"/>
              </a:spcBef>
              <a:spcAft>
                <a:spcPts val="1200"/>
              </a:spcAft>
              <a:buNone/>
            </a:pPr>
            <a:r>
              <a:t/>
            </a:r>
            <a:endParaRPr sz="1200">
              <a:solidFill>
                <a:srgbClr val="434343"/>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02aa38e07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02aa38e07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34343"/>
                </a:solidFill>
              </a:rPr>
              <a:t>Containers are billed as solving all of life’s problems and are frequently discussed as their ‘own thing’. The reality is that Linux doesn’t have a ‘native’ concept of a container - containers are a clever packaging of linux kernel features, a convenient standardized wrapper + marketing spin.</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Docker, inc. popularized what is considered the de-facto ‘container’ standard, which is more a convention and a practice than it is unique technology. The value proposition is readily apparent: package and distribute your applications in a way that is consistently deployable and avoid the ‘it works on my machine!’ problem</a:t>
            </a:r>
            <a:endParaRPr sz="1200">
              <a:solidFill>
                <a:srgbClr val="434343"/>
              </a:solidFill>
            </a:endParaRPr>
          </a:p>
          <a:p>
            <a:pPr indent="0" lvl="0" marL="0" rtl="0" algn="l">
              <a:lnSpc>
                <a:spcPct val="115000"/>
              </a:lnSpc>
              <a:spcBef>
                <a:spcPts val="1200"/>
              </a:spcBef>
              <a:spcAft>
                <a:spcPts val="0"/>
              </a:spcAft>
              <a:buNone/>
            </a:pPr>
            <a:r>
              <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Unwrap the foundational mechanisms provided by Linux which allow for resource partitioning, isolation and assignment to your workloads.</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A ‘Container’ is a term used to describe packaged solutions which tap into these mechanisms. The linux kernel itself has no ‘native’ concept of a container.</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Containers come in multiple flavors:</a:t>
            </a:r>
            <a:endParaRPr sz="1200">
              <a:solidFill>
                <a:srgbClr val="434343"/>
              </a:solidFill>
            </a:endParaRPr>
          </a:p>
          <a:p>
            <a:pPr indent="-304800" lvl="0" marL="457200" rtl="0" algn="l">
              <a:lnSpc>
                <a:spcPct val="115000"/>
              </a:lnSpc>
              <a:spcBef>
                <a:spcPts val="1200"/>
              </a:spcBef>
              <a:spcAft>
                <a:spcPts val="0"/>
              </a:spcAft>
              <a:buClr>
                <a:srgbClr val="434343"/>
              </a:buClr>
              <a:buSzPts val="1200"/>
              <a:buChar char="-"/>
            </a:pPr>
            <a:r>
              <a:rPr lang="en" sz="1200">
                <a:solidFill>
                  <a:srgbClr val="434343"/>
                </a:solidFill>
              </a:rPr>
              <a:t>Docker-style</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a:solidFill>
                  <a:srgbClr val="434343"/>
                </a:solidFill>
              </a:rPr>
              <a:t>LXC/LXD</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a:solidFill>
                  <a:srgbClr val="434343"/>
                </a:solidFill>
              </a:rPr>
              <a:t>OpenVZ</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a:solidFill>
                  <a:srgbClr val="434343"/>
                </a:solidFill>
              </a:rPr>
              <a:t>Other platforms (Solaris, IBM Mainframes, ??)</a:t>
            </a:r>
            <a:endParaRPr sz="600">
              <a:solidFill>
                <a:srgbClr val="434343"/>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045c9ef8e2_2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045c9ef8e2_2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34343"/>
                </a:solidFill>
              </a:rPr>
              <a:t>The ‘container’ ecosystem evolves rapidly. In the space of a few short years the conversation has switched from focusing on Docker inc to OSS projects governed by the Cloud Native Computing Foundation (CNCF). There continues to be iteration, improvement and evolution of the projects that make up our current container landscape.</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When attempting a view of this ecosystem from the ‘outside in’ it’s worth noting the key landmarks:</a:t>
            </a:r>
            <a:endParaRPr sz="1200">
              <a:solidFill>
                <a:srgbClr val="434343"/>
              </a:solidFill>
            </a:endParaRPr>
          </a:p>
          <a:p>
            <a:pPr indent="-304800" lvl="0" marL="457200" rtl="0" algn="l">
              <a:lnSpc>
                <a:spcPct val="115000"/>
              </a:lnSpc>
              <a:spcBef>
                <a:spcPts val="1200"/>
              </a:spcBef>
              <a:spcAft>
                <a:spcPts val="0"/>
              </a:spcAft>
              <a:buClr>
                <a:srgbClr val="434343"/>
              </a:buClr>
              <a:buSzPts val="1200"/>
              <a:buChar char="-"/>
            </a:pPr>
            <a:r>
              <a:rPr lang="en" sz="1200">
                <a:solidFill>
                  <a:srgbClr val="434343"/>
                </a:solidFill>
              </a:rPr>
              <a:t>Software is packaged as ‘container images’</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a:solidFill>
                  <a:srgbClr val="434343"/>
                </a:solidFill>
              </a:rPr>
              <a:t>These software packages can be executed wherever you have a runtime component</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a:solidFill>
                  <a:srgbClr val="434343"/>
                </a:solidFill>
              </a:rPr>
              <a:t>At scale you need tools to administer and manage your software deployments, which is where Orchestrators like Kubernetes come into play</a:t>
            </a:r>
            <a:endParaRPr sz="1200">
              <a:solidFill>
                <a:srgbClr val="434343"/>
              </a:solidFill>
            </a:endParaRPr>
          </a:p>
          <a:p>
            <a:pPr indent="0" lvl="0" marL="0" rtl="0" algn="l">
              <a:lnSpc>
                <a:spcPct val="115000"/>
              </a:lnSpc>
              <a:spcBef>
                <a:spcPts val="1200"/>
              </a:spcBef>
              <a:spcAft>
                <a:spcPts val="1200"/>
              </a:spcAft>
              <a:buNone/>
            </a:pPr>
            <a:r>
              <a:rPr lang="en" sz="1200">
                <a:solidFill>
                  <a:srgbClr val="434343"/>
                </a:solidFill>
              </a:rPr>
              <a:t>As you view this landscape it’s taken for granted that there are underlying technology components that provide the isolation necessary to make any of this happen</a:t>
            </a:r>
            <a:endParaRPr sz="1200">
              <a:solidFill>
                <a:srgbClr val="434343"/>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045c9ef8e2_2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045c9ef8e2_2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34343"/>
                </a:solidFill>
              </a:rPr>
              <a:t>Most visibility into the container ecosystem is centered at the top layers of the stack as this is where the business enablement comes into play - it’s how you can take the applications your company develops, and lets you deploy them for use by your customers.</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What underpins this ecosystem? Why, it’s the humble linux kernel! While the layers of abstraction make the experience a smooth one, it should be remembered that it is the isolation and control mechanisms of the linux kernel that make containerization possible/useful.</a:t>
            </a:r>
            <a:endParaRPr sz="1200">
              <a:solidFill>
                <a:srgbClr val="434343"/>
              </a:solidFill>
            </a:endParaRPr>
          </a:p>
          <a:p>
            <a:pPr indent="0" lvl="0" marL="0" rtl="0" algn="l">
              <a:lnSpc>
                <a:spcPct val="115000"/>
              </a:lnSpc>
              <a:spcBef>
                <a:spcPts val="1200"/>
              </a:spcBef>
              <a:spcAft>
                <a:spcPts val="1200"/>
              </a:spcAft>
              <a:buNone/>
            </a:pPr>
            <a:r>
              <a:rPr lang="en" sz="1200">
                <a:solidFill>
                  <a:srgbClr val="434343"/>
                </a:solidFill>
              </a:rPr>
              <a:t>Image link: https://commons.wikimedia.org/wiki/File:Linux_kernel_map.svg</a:t>
            </a:r>
            <a:endParaRPr sz="1200">
              <a:solidFill>
                <a:srgbClr val="434343"/>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045c9ef8e2_2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045c9ef8e2_2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34343"/>
                </a:solidFill>
              </a:rPr>
              <a:t>At its core Linux is a kernel, which means it has direct control over all system resources. It provides interfaces for software applications to interact with and make use of hardware found on a system. As an extension of this, Linux also provides mechanisms to isolate running application processes from each other.</a:t>
            </a:r>
            <a:endParaRPr sz="1200">
              <a:solidFill>
                <a:srgbClr val="434343"/>
              </a:solidFill>
            </a:endParaRPr>
          </a:p>
          <a:p>
            <a:pPr indent="0" lvl="0" marL="0" rtl="0" algn="l">
              <a:lnSpc>
                <a:spcPct val="115000"/>
              </a:lnSpc>
              <a:spcBef>
                <a:spcPts val="1200"/>
              </a:spcBef>
              <a:spcAft>
                <a:spcPts val="0"/>
              </a:spcAft>
              <a:buNone/>
            </a:pPr>
            <a:r>
              <a:rPr lang="en" sz="1200">
                <a:solidFill>
                  <a:srgbClr val="434343"/>
                </a:solidFill>
              </a:rPr>
              <a:t>In summary, there are a mechanisms that are available to isolate application processes:</a:t>
            </a:r>
            <a:endParaRPr sz="1200">
              <a:solidFill>
                <a:srgbClr val="434343"/>
              </a:solidFill>
            </a:endParaRPr>
          </a:p>
          <a:p>
            <a:pPr indent="-304800" lvl="0" marL="457200" rtl="0" algn="l">
              <a:lnSpc>
                <a:spcPct val="115000"/>
              </a:lnSpc>
              <a:spcBef>
                <a:spcPts val="1200"/>
              </a:spcBef>
              <a:spcAft>
                <a:spcPts val="0"/>
              </a:spcAft>
              <a:buClr>
                <a:srgbClr val="434343"/>
              </a:buClr>
              <a:buSzPts val="1200"/>
              <a:buChar char="-"/>
            </a:pPr>
            <a:r>
              <a:rPr lang="en" sz="1200">
                <a:solidFill>
                  <a:srgbClr val="434343"/>
                </a:solidFill>
              </a:rPr>
              <a:t>Namespaces</a:t>
            </a:r>
            <a:endParaRPr sz="1200">
              <a:solidFill>
                <a:srgbClr val="434343"/>
              </a:solidFill>
            </a:endParaRPr>
          </a:p>
          <a:p>
            <a:pPr indent="-304800" lvl="1" marL="914400" rtl="0" algn="l">
              <a:lnSpc>
                <a:spcPct val="115000"/>
              </a:lnSpc>
              <a:spcBef>
                <a:spcPts val="0"/>
              </a:spcBef>
              <a:spcAft>
                <a:spcPts val="0"/>
              </a:spcAft>
              <a:buClr>
                <a:srgbClr val="434343"/>
              </a:buClr>
              <a:buSzPts val="1200"/>
              <a:buChar char="-"/>
            </a:pPr>
            <a:r>
              <a:rPr lang="en" sz="1200">
                <a:solidFill>
                  <a:srgbClr val="434343"/>
                </a:solidFill>
              </a:rPr>
              <a:t>Provides kernel resource partitioning and isolation, so processes that do not share a namespace cannot see each other’s namespace-gated resources</a:t>
            </a:r>
            <a:endParaRPr sz="1200">
              <a:solidFill>
                <a:srgbClr val="434343"/>
              </a:solidFill>
            </a:endParaRPr>
          </a:p>
          <a:p>
            <a:pPr indent="-304800" lvl="1" marL="914400" rtl="0" algn="l">
              <a:lnSpc>
                <a:spcPct val="115000"/>
              </a:lnSpc>
              <a:spcBef>
                <a:spcPts val="0"/>
              </a:spcBef>
              <a:spcAft>
                <a:spcPts val="0"/>
              </a:spcAft>
              <a:buClr>
                <a:srgbClr val="434343"/>
              </a:buClr>
              <a:buSzPts val="1200"/>
              <a:buChar char="-"/>
            </a:pPr>
            <a:r>
              <a:rPr lang="en" sz="1200">
                <a:solidFill>
                  <a:srgbClr val="434343"/>
                </a:solidFill>
              </a:rPr>
              <a:t>Namespaces are a core component of current ‘container’ technology and allow for containerized application processes to run without the ability to view or manipulate files or system settings used by the host system.</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a:solidFill>
                  <a:srgbClr val="434343"/>
                </a:solidFill>
              </a:rPr>
              <a:t>CGroups</a:t>
            </a:r>
            <a:endParaRPr sz="1200">
              <a:solidFill>
                <a:srgbClr val="434343"/>
              </a:solidFill>
            </a:endParaRPr>
          </a:p>
          <a:p>
            <a:pPr indent="-304800" lvl="1" marL="914400" rtl="0" algn="l">
              <a:lnSpc>
                <a:spcPct val="115000"/>
              </a:lnSpc>
              <a:spcBef>
                <a:spcPts val="0"/>
              </a:spcBef>
              <a:spcAft>
                <a:spcPts val="0"/>
              </a:spcAft>
              <a:buClr>
                <a:srgbClr val="434343"/>
              </a:buClr>
              <a:buSzPts val="1200"/>
              <a:buChar char="-"/>
            </a:pPr>
            <a:r>
              <a:rPr lang="en" sz="1200">
                <a:solidFill>
                  <a:srgbClr val="434343"/>
                </a:solidFill>
              </a:rPr>
              <a:t>Configures permitted system resource usage (CPU, RAM, Disk IO Bandwidth Limitations, etc.  Per Process Group)</a:t>
            </a:r>
            <a:endParaRPr sz="1200">
              <a:solidFill>
                <a:srgbClr val="434343"/>
              </a:solidFill>
            </a:endParaRPr>
          </a:p>
          <a:p>
            <a:pPr indent="-304800" lvl="1" marL="914400" rtl="0" algn="l">
              <a:lnSpc>
                <a:spcPct val="115000"/>
              </a:lnSpc>
              <a:spcBef>
                <a:spcPts val="0"/>
              </a:spcBef>
              <a:spcAft>
                <a:spcPts val="0"/>
              </a:spcAft>
              <a:buClr>
                <a:srgbClr val="434343"/>
              </a:buClr>
              <a:buSzPts val="1200"/>
              <a:buChar char="-"/>
            </a:pPr>
            <a:r>
              <a:rPr lang="en" sz="1200">
                <a:solidFill>
                  <a:srgbClr val="434343"/>
                </a:solidFill>
              </a:rPr>
              <a:t>Can prevent a runaway process from impacting other workloads on your system</a:t>
            </a:r>
            <a:br>
              <a:rPr lang="en" sz="1200">
                <a:solidFill>
                  <a:srgbClr val="434343"/>
                </a:solidFill>
              </a:rPr>
            </a:br>
            <a:r>
              <a:rPr lang="en" sz="1200">
                <a:solidFill>
                  <a:srgbClr val="434343"/>
                </a:solidFill>
              </a:rPr>
              <a:t> </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a:solidFill>
                  <a:srgbClr val="434343"/>
                </a:solidFill>
              </a:rPr>
              <a:t>seccomp-bpf</a:t>
            </a:r>
            <a:endParaRPr sz="1200">
              <a:solidFill>
                <a:srgbClr val="434343"/>
              </a:solidFill>
            </a:endParaRPr>
          </a:p>
          <a:p>
            <a:pPr indent="-304800" lvl="1" marL="914400" rtl="0" algn="l">
              <a:lnSpc>
                <a:spcPct val="115000"/>
              </a:lnSpc>
              <a:spcBef>
                <a:spcPts val="0"/>
              </a:spcBef>
              <a:spcAft>
                <a:spcPts val="0"/>
              </a:spcAft>
              <a:buClr>
                <a:srgbClr val="434343"/>
              </a:buClr>
              <a:buSzPts val="1200"/>
              <a:buChar char="-"/>
            </a:pPr>
            <a:r>
              <a:rPr lang="en" sz="1200">
                <a:solidFill>
                  <a:srgbClr val="434343"/>
                </a:solidFill>
              </a:rPr>
              <a:t>This is an advanced mechanism that can be used as a kernel syscall firewall. By using this you can whitelist which syscalls are allowed and which will cause a program to cease execution</a:t>
            </a:r>
            <a:endParaRPr sz="1200">
              <a:solidFill>
                <a:srgbClr val="434343"/>
              </a:solidFill>
            </a:endParaRPr>
          </a:p>
          <a:p>
            <a:pPr indent="-304800" lvl="1" marL="914400" rtl="0" algn="l">
              <a:lnSpc>
                <a:spcPct val="115000"/>
              </a:lnSpc>
              <a:spcBef>
                <a:spcPts val="0"/>
              </a:spcBef>
              <a:spcAft>
                <a:spcPts val="0"/>
              </a:spcAft>
              <a:buClr>
                <a:srgbClr val="434343"/>
              </a:buClr>
              <a:buSzPts val="1200"/>
              <a:buChar char="-"/>
            </a:pPr>
            <a:r>
              <a:rPr lang="en" sz="1200">
                <a:solidFill>
                  <a:srgbClr val="434343"/>
                </a:solidFill>
              </a:rPr>
              <a:t>While Seccomp profiles can be implemented by executables directly, docker provides a straight-forward way to apply these profiles to binaries that don’t include this functionality natively</a:t>
            </a:r>
            <a:br>
              <a:rPr lang="en" sz="1200">
                <a:solidFill>
                  <a:srgbClr val="434343"/>
                </a:solidFill>
              </a:rPr>
            </a:br>
            <a:r>
              <a:rPr lang="en" sz="1200">
                <a:solidFill>
                  <a:srgbClr val="434343"/>
                </a:solidFill>
              </a:rPr>
              <a:t> </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a:solidFill>
                  <a:srgbClr val="434343"/>
                </a:solidFill>
              </a:rPr>
              <a:t>Capabilities</a:t>
            </a:r>
            <a:endParaRPr sz="1200">
              <a:solidFill>
                <a:srgbClr val="434343"/>
              </a:solidFill>
            </a:endParaRPr>
          </a:p>
          <a:p>
            <a:pPr indent="-304800" lvl="1" marL="914400" rtl="0" algn="l">
              <a:lnSpc>
                <a:spcPct val="115000"/>
              </a:lnSpc>
              <a:spcBef>
                <a:spcPts val="0"/>
              </a:spcBef>
              <a:spcAft>
                <a:spcPts val="0"/>
              </a:spcAft>
              <a:buClr>
                <a:srgbClr val="434343"/>
              </a:buClr>
              <a:buSzPts val="1200"/>
              <a:buChar char="-"/>
            </a:pPr>
            <a:r>
              <a:rPr lang="en" sz="1200">
                <a:solidFill>
                  <a:srgbClr val="434343"/>
                </a:solidFill>
              </a:rPr>
              <a:t>For processes that require ‘some’ but not all of root/super-user permissions to operate, Linux gives you the option of parcelling out subsets of ‘root’ privileges to users. Examples include:</a:t>
            </a:r>
            <a:endParaRPr sz="1200">
              <a:solidFill>
                <a:srgbClr val="434343"/>
              </a:solidFill>
            </a:endParaRPr>
          </a:p>
          <a:p>
            <a:pPr indent="-304800" lvl="2" marL="1371600" rtl="0" algn="l">
              <a:lnSpc>
                <a:spcPct val="115000"/>
              </a:lnSpc>
              <a:spcBef>
                <a:spcPts val="0"/>
              </a:spcBef>
              <a:spcAft>
                <a:spcPts val="0"/>
              </a:spcAft>
              <a:buClr>
                <a:srgbClr val="434343"/>
              </a:buClr>
              <a:buSzPts val="1200"/>
              <a:buChar char="-"/>
            </a:pPr>
            <a:r>
              <a:rPr lang="en" sz="1200">
                <a:solidFill>
                  <a:srgbClr val="434343"/>
                </a:solidFill>
              </a:rPr>
              <a:t>CAP_CHOWN  -  Let the process make changes to file user/group ownership</a:t>
            </a:r>
            <a:endParaRPr sz="1200">
              <a:solidFill>
                <a:srgbClr val="434343"/>
              </a:solidFill>
            </a:endParaRPr>
          </a:p>
          <a:p>
            <a:pPr indent="-304800" lvl="2" marL="1371600" rtl="0" algn="l">
              <a:lnSpc>
                <a:spcPct val="115000"/>
              </a:lnSpc>
              <a:spcBef>
                <a:spcPts val="0"/>
              </a:spcBef>
              <a:spcAft>
                <a:spcPts val="0"/>
              </a:spcAft>
              <a:buClr>
                <a:srgbClr val="434343"/>
              </a:buClr>
              <a:buSzPts val="1200"/>
              <a:buChar char="-"/>
            </a:pPr>
            <a:r>
              <a:rPr lang="en" sz="1200">
                <a:solidFill>
                  <a:srgbClr val="434343"/>
                </a:solidFill>
              </a:rPr>
              <a:t>CAP_NET_ADMIN  -  Perform network-related operations on a system</a:t>
            </a:r>
            <a:endParaRPr sz="1200">
              <a:solidFill>
                <a:srgbClr val="434343"/>
              </a:solidFill>
            </a:endParaRPr>
          </a:p>
          <a:p>
            <a:pPr indent="-304800" lvl="2" marL="1371600" rtl="0" algn="l">
              <a:lnSpc>
                <a:spcPct val="115000"/>
              </a:lnSpc>
              <a:spcBef>
                <a:spcPts val="0"/>
              </a:spcBef>
              <a:spcAft>
                <a:spcPts val="0"/>
              </a:spcAft>
              <a:buClr>
                <a:srgbClr val="434343"/>
              </a:buClr>
              <a:buSzPts val="1200"/>
              <a:buChar char="-"/>
            </a:pPr>
            <a:r>
              <a:rPr lang="en" sz="1200">
                <a:solidFill>
                  <a:srgbClr val="434343"/>
                </a:solidFill>
              </a:rPr>
              <a:t>CAP_NET_BIND_SERVICE  -  Bind a socket to a ‘privileged’ port (less than 1024)</a:t>
            </a:r>
            <a:endParaRPr sz="1200">
              <a:solidFill>
                <a:srgbClr val="434343"/>
              </a:solidFill>
            </a:endParaRPr>
          </a:p>
          <a:p>
            <a:pPr indent="-304800" lvl="2" marL="1371600" rtl="0" algn="l">
              <a:lnSpc>
                <a:spcPct val="115000"/>
              </a:lnSpc>
              <a:spcBef>
                <a:spcPts val="0"/>
              </a:spcBef>
              <a:spcAft>
                <a:spcPts val="0"/>
              </a:spcAft>
              <a:buClr>
                <a:srgbClr val="434343"/>
              </a:buClr>
              <a:buSzPts val="1200"/>
              <a:buChar char="-"/>
            </a:pPr>
            <a:r>
              <a:rPr lang="en" sz="1200">
                <a:solidFill>
                  <a:srgbClr val="434343"/>
                </a:solidFill>
              </a:rPr>
              <a:t>CAP_NET_RAW  -  Allows for both RAW and PACKET socket types. Also allows for binding to any address for transparent proxying</a:t>
            </a:r>
            <a:endParaRPr sz="1200">
              <a:solidFill>
                <a:srgbClr val="434343"/>
              </a:solidFill>
            </a:endParaRPr>
          </a:p>
          <a:p>
            <a:pPr indent="-304800" lvl="2" marL="1371600" rtl="0" algn="l">
              <a:lnSpc>
                <a:spcPct val="115000"/>
              </a:lnSpc>
              <a:spcBef>
                <a:spcPts val="0"/>
              </a:spcBef>
              <a:spcAft>
                <a:spcPts val="0"/>
              </a:spcAft>
              <a:buClr>
                <a:srgbClr val="434343"/>
              </a:buClr>
              <a:buSzPts val="1200"/>
              <a:buChar char="-"/>
            </a:pPr>
            <a:r>
              <a:rPr lang="en" sz="1200">
                <a:solidFill>
                  <a:srgbClr val="434343"/>
                </a:solidFill>
              </a:rPr>
              <a:t>CAP_SYS_ADMIN  -  **Highly overloaded** and over-scoped</a:t>
            </a:r>
            <a:endParaRPr sz="1200">
              <a:solidFill>
                <a:srgbClr val="434343"/>
              </a:solidFill>
            </a:endParaRPr>
          </a:p>
          <a:p>
            <a:pPr indent="-304800" lvl="2" marL="1371600" rtl="0" algn="l">
              <a:lnSpc>
                <a:spcPct val="115000"/>
              </a:lnSpc>
              <a:spcBef>
                <a:spcPts val="0"/>
              </a:spcBef>
              <a:spcAft>
                <a:spcPts val="0"/>
              </a:spcAft>
              <a:buClr>
                <a:srgbClr val="434343"/>
              </a:buClr>
              <a:buSzPts val="1200"/>
              <a:buChar char="-"/>
            </a:pPr>
            <a:r>
              <a:rPr lang="en" sz="1200">
                <a:solidFill>
                  <a:srgbClr val="434343"/>
                </a:solidFill>
              </a:rPr>
              <a:t>… and many, many others!</a:t>
            </a:r>
            <a:br>
              <a:rPr lang="en" sz="1200">
                <a:solidFill>
                  <a:srgbClr val="434343"/>
                </a:solidFill>
              </a:rPr>
            </a:br>
            <a:r>
              <a:rPr lang="en" sz="1200">
                <a:solidFill>
                  <a:srgbClr val="434343"/>
                </a:solidFill>
              </a:rPr>
              <a:t> </a:t>
            </a:r>
            <a:endParaRPr sz="1200">
              <a:solidFill>
                <a:srgbClr val="434343"/>
              </a:solidFill>
            </a:endParaRPr>
          </a:p>
          <a:p>
            <a:pPr indent="-304800" lvl="0" marL="457200" rtl="0" algn="l">
              <a:lnSpc>
                <a:spcPct val="115000"/>
              </a:lnSpc>
              <a:spcBef>
                <a:spcPts val="0"/>
              </a:spcBef>
              <a:spcAft>
                <a:spcPts val="0"/>
              </a:spcAft>
              <a:buClr>
                <a:srgbClr val="434343"/>
              </a:buClr>
              <a:buSzPts val="1200"/>
              <a:buChar char="-"/>
            </a:pPr>
            <a:r>
              <a:rPr lang="en" sz="1200">
                <a:solidFill>
                  <a:srgbClr val="434343"/>
                </a:solidFill>
              </a:rPr>
              <a:t>Linux Security Modules</a:t>
            </a:r>
            <a:endParaRPr sz="1200">
              <a:solidFill>
                <a:srgbClr val="434343"/>
              </a:solidFill>
            </a:endParaRPr>
          </a:p>
          <a:p>
            <a:pPr indent="-304800" lvl="1" marL="914400" rtl="0" algn="l">
              <a:lnSpc>
                <a:spcPct val="115000"/>
              </a:lnSpc>
              <a:spcBef>
                <a:spcPts val="0"/>
              </a:spcBef>
              <a:spcAft>
                <a:spcPts val="0"/>
              </a:spcAft>
              <a:buClr>
                <a:srgbClr val="434343"/>
              </a:buClr>
              <a:buSzPts val="1200"/>
              <a:buChar char="-"/>
            </a:pPr>
            <a:r>
              <a:rPr lang="en" sz="1200">
                <a:solidFill>
                  <a:srgbClr val="434343"/>
                </a:solidFill>
              </a:rPr>
              <a:t>LSMs can provide additional isolation for application processes by layering additional checks/controls on top of the typical linux permissions associated with filesystems</a:t>
            </a:r>
            <a:endParaRPr sz="1200">
              <a:solidFill>
                <a:srgbClr val="434343"/>
              </a:solidFill>
            </a:endParaRPr>
          </a:p>
          <a:p>
            <a:pPr indent="-304800" lvl="1" marL="914400" rtl="0" algn="l">
              <a:lnSpc>
                <a:spcPct val="115000"/>
              </a:lnSpc>
              <a:spcBef>
                <a:spcPts val="0"/>
              </a:spcBef>
              <a:spcAft>
                <a:spcPts val="0"/>
              </a:spcAft>
              <a:buClr>
                <a:srgbClr val="434343"/>
              </a:buClr>
              <a:buSzPts val="1200"/>
              <a:buChar char="-"/>
            </a:pPr>
            <a:r>
              <a:rPr lang="en" sz="1200">
                <a:solidFill>
                  <a:srgbClr val="434343"/>
                </a:solidFill>
              </a:rPr>
              <a:t>Examples of these include SELinux and AppArmor</a:t>
            </a:r>
            <a:endParaRPr sz="1200">
              <a:solidFill>
                <a:srgbClr val="434343"/>
              </a:solidFill>
            </a:endParaRPr>
          </a:p>
          <a:p>
            <a:pPr indent="-304800" lvl="1" marL="914400" rtl="0" algn="l">
              <a:lnSpc>
                <a:spcPct val="115000"/>
              </a:lnSpc>
              <a:spcBef>
                <a:spcPts val="0"/>
              </a:spcBef>
              <a:spcAft>
                <a:spcPts val="0"/>
              </a:spcAft>
              <a:buClr>
                <a:srgbClr val="434343"/>
              </a:buClr>
              <a:buSzPts val="1200"/>
              <a:buChar char="-"/>
            </a:pPr>
            <a:r>
              <a:rPr lang="en" sz="1200">
                <a:solidFill>
                  <a:srgbClr val="434343"/>
                </a:solidFill>
              </a:rPr>
              <a:t>Out of scope for today’s presentation</a:t>
            </a:r>
            <a:endParaRPr sz="1200">
              <a:solidFill>
                <a:srgbClr val="434343"/>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3.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man7.org/linux/man-pages/man7/namespaces.7.html" TargetMode="External"/><Relationship Id="rId4" Type="http://schemas.openxmlformats.org/officeDocument/2006/relationships/hyperlink" Target="https://man7.org/linux/man-pages/man7/cgroups.7.html" TargetMode="External"/><Relationship Id="rId11" Type="http://schemas.openxmlformats.org/officeDocument/2006/relationships/image" Target="../media/image9.png"/><Relationship Id="rId10" Type="http://schemas.openxmlformats.org/officeDocument/2006/relationships/hyperlink" Target="https://lwn.net/Articles/740157/" TargetMode="External"/><Relationship Id="rId9" Type="http://schemas.openxmlformats.org/officeDocument/2006/relationships/hyperlink" Target="https://linuxcontainers.org/lxd/introduction/" TargetMode="External"/><Relationship Id="rId5" Type="http://schemas.openxmlformats.org/officeDocument/2006/relationships/hyperlink" Target="https://www.schutzwerk.com/en/43/posts/linux_container_intro/" TargetMode="External"/><Relationship Id="rId6" Type="http://schemas.openxmlformats.org/officeDocument/2006/relationships/hyperlink" Target="https://news.ycombinator.com/item?id=29265061" TargetMode="External"/><Relationship Id="rId7" Type="http://schemas.openxmlformats.org/officeDocument/2006/relationships/hyperlink" Target="https://redhatgov.io/workshops/containers_the_hard_way/" TargetMode="External"/><Relationship Id="rId8" Type="http://schemas.openxmlformats.org/officeDocument/2006/relationships/hyperlink" Target="https://www.redhat.com/sysadmin/mount-namespaces"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pixabay.com/illustrations/synthwave-retrowave-synth-3941721/" TargetMode="External"/><Relationship Id="rId4" Type="http://schemas.openxmlformats.org/officeDocument/2006/relationships/hyperlink" Target="https://en.wikipedia.org/wiki/Terry%27s_Chocolate_Orange#/media/File:Terrys-Chocolate-Orange.jpg" TargetMode="External"/><Relationship Id="rId9" Type="http://schemas.openxmlformats.org/officeDocument/2006/relationships/hyperlink" Target="https://commons.wikimedia.org/wiki/File:Zombie_process.png" TargetMode="External"/><Relationship Id="rId5" Type="http://schemas.openxmlformats.org/officeDocument/2006/relationships/hyperlink" Target="https://commons.wikimedia.org/wiki/User:Evan-Amos" TargetMode="External"/><Relationship Id="rId6" Type="http://schemas.openxmlformats.org/officeDocument/2006/relationships/hyperlink" Target="https://pixabay.com/illustrations/city-sunset-night-landscape-urban-5848267/" TargetMode="External"/><Relationship Id="rId7" Type="http://schemas.openxmlformats.org/officeDocument/2006/relationships/hyperlink" Target="https://www.flickr.com/photos/xmodulo/26534955924" TargetMode="External"/><Relationship Id="rId8" Type="http://schemas.openxmlformats.org/officeDocument/2006/relationships/hyperlink" Target="https://commons.wikimedia.org/wiki/File:Linux_kernel_map.sv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Container Security From the Bottom Up</a:t>
            </a:r>
            <a:endParaRPr/>
          </a:p>
        </p:txBody>
      </p:sp>
      <p:sp>
        <p:nvSpPr>
          <p:cNvPr id="55" name="Google Shape;55;p13"/>
          <p:cNvSpPr txBox="1"/>
          <p:nvPr>
            <p:ph idx="1" type="subTitle"/>
          </p:nvPr>
        </p:nvSpPr>
        <p:spPr>
          <a:xfrm>
            <a:off x="311700" y="2834125"/>
            <a:ext cx="8520600" cy="1168500"/>
          </a:xfrm>
          <a:prstGeom prst="rect">
            <a:avLst/>
          </a:prstGeom>
        </p:spPr>
        <p:txBody>
          <a:bodyPr anchorCtr="0" anchor="t" bIns="91425" lIns="91425" spcFirstLastPara="1" rIns="91425" wrap="square" tIns="91425">
            <a:normAutofit fontScale="70000" lnSpcReduction="20000"/>
          </a:bodyPr>
          <a:lstStyle/>
          <a:p>
            <a:pPr indent="0" lvl="0" marL="0" rtl="0" algn="ctr">
              <a:spcBef>
                <a:spcPts val="0"/>
              </a:spcBef>
              <a:spcAft>
                <a:spcPts val="0"/>
              </a:spcAft>
              <a:buNone/>
            </a:pPr>
            <a:r>
              <a:rPr lang="en"/>
              <a:t>BSidesSLC 2021</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Rion Carter</a:t>
            </a:r>
            <a:endParaRPr/>
          </a:p>
          <a:p>
            <a:pPr indent="0" lvl="0" marL="0" rtl="0" algn="ctr">
              <a:spcBef>
                <a:spcPts val="0"/>
              </a:spcBef>
              <a:spcAft>
                <a:spcPts val="0"/>
              </a:spcAft>
              <a:buNone/>
            </a:pPr>
            <a:r>
              <a:rPr lang="en"/>
              <a:t>Jacob Carter</a:t>
            </a:r>
            <a:endParaRPr/>
          </a:p>
        </p:txBody>
      </p:sp>
      <p:sp>
        <p:nvSpPr>
          <p:cNvPr id="56" name="Google Shape;56;p13"/>
          <p:cNvSpPr txBox="1"/>
          <p:nvPr>
            <p:ph idx="1" type="subTitle"/>
          </p:nvPr>
        </p:nvSpPr>
        <p:spPr>
          <a:xfrm>
            <a:off x="311700" y="4780625"/>
            <a:ext cx="8242200" cy="257700"/>
          </a:xfrm>
          <a:prstGeom prst="rect">
            <a:avLst/>
          </a:prstGeom>
        </p:spPr>
        <p:txBody>
          <a:bodyPr anchorCtr="0" anchor="t" bIns="91425" lIns="91425" spcFirstLastPara="1" rIns="91425" wrap="square" tIns="91425">
            <a:normAutofit fontScale="92500" lnSpcReduction="20000"/>
          </a:bodyPr>
          <a:lstStyle/>
          <a:p>
            <a:pPr indent="0" lvl="0" marL="0" rtl="0" algn="l">
              <a:lnSpc>
                <a:spcPct val="80000"/>
              </a:lnSpc>
              <a:spcBef>
                <a:spcPts val="0"/>
              </a:spcBef>
              <a:spcAft>
                <a:spcPts val="0"/>
              </a:spcAft>
              <a:buSzPct val="53658"/>
              <a:buNone/>
            </a:pPr>
            <a:r>
              <a:rPr lang="en" sz="820"/>
              <a:t>Copyright 2021 Rion Carter and Jacob Carter. Redistributable under CC BY-NC-SA 4.0</a:t>
            </a:r>
            <a:endParaRPr sz="82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0x02 - Overview of Isolation</a:t>
            </a:r>
            <a:endParaRPr/>
          </a:p>
        </p:txBody>
      </p:sp>
      <p:sp>
        <p:nvSpPr>
          <p:cNvPr id="120" name="Google Shape;120;p22"/>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Linux Isolation technologies:</a:t>
            </a:r>
            <a:endParaRPr/>
          </a:p>
          <a:p>
            <a:pPr indent="-342900" lvl="0" marL="457200" rtl="0" algn="l">
              <a:spcBef>
                <a:spcPts val="1200"/>
              </a:spcBef>
              <a:spcAft>
                <a:spcPts val="0"/>
              </a:spcAft>
              <a:buSzPts val="1800"/>
              <a:buChar char="-"/>
            </a:pPr>
            <a:r>
              <a:rPr lang="en"/>
              <a:t>Namespaces</a:t>
            </a:r>
            <a:endParaRPr/>
          </a:p>
          <a:p>
            <a:pPr indent="-342900" lvl="0" marL="457200" rtl="0" algn="l">
              <a:spcBef>
                <a:spcPts val="0"/>
              </a:spcBef>
              <a:spcAft>
                <a:spcPts val="0"/>
              </a:spcAft>
              <a:buSzPts val="1800"/>
              <a:buChar char="-"/>
            </a:pPr>
            <a:r>
              <a:rPr lang="en"/>
              <a:t>CGroups</a:t>
            </a:r>
            <a:endParaRPr/>
          </a:p>
          <a:p>
            <a:pPr indent="-342900" lvl="0" marL="457200" rtl="0" algn="l">
              <a:spcBef>
                <a:spcPts val="0"/>
              </a:spcBef>
              <a:spcAft>
                <a:spcPts val="0"/>
              </a:spcAft>
              <a:buSzPts val="1800"/>
              <a:buChar char="-"/>
            </a:pPr>
            <a:r>
              <a:rPr lang="en"/>
              <a:t>seccomp-bpf</a:t>
            </a:r>
            <a:endParaRPr/>
          </a:p>
          <a:p>
            <a:pPr indent="-342900" lvl="0" marL="457200" rtl="0" algn="l">
              <a:spcBef>
                <a:spcPts val="0"/>
              </a:spcBef>
              <a:spcAft>
                <a:spcPts val="0"/>
              </a:spcAft>
              <a:buSzPts val="1800"/>
              <a:buChar char="-"/>
            </a:pPr>
            <a:r>
              <a:rPr lang="en"/>
              <a:t>Capabilities</a:t>
            </a:r>
            <a:endParaRPr/>
          </a:p>
          <a:p>
            <a:pPr indent="-342900" lvl="0" marL="457200" rtl="0" algn="l">
              <a:spcBef>
                <a:spcPts val="0"/>
              </a:spcBef>
              <a:spcAft>
                <a:spcPts val="0"/>
              </a:spcAft>
              <a:buSzPts val="1800"/>
              <a:buChar char="-"/>
            </a:pPr>
            <a:r>
              <a:rPr lang="en"/>
              <a:t>Linux Security Modules (LSM)</a:t>
            </a:r>
            <a:endParaRPr/>
          </a:p>
        </p:txBody>
      </p:sp>
      <p:sp>
        <p:nvSpPr>
          <p:cNvPr id="121" name="Google Shape;121;p22"/>
          <p:cNvSpPr txBox="1"/>
          <p:nvPr>
            <p:ph idx="1" type="body"/>
          </p:nvPr>
        </p:nvSpPr>
        <p:spPr>
          <a:xfrm>
            <a:off x="45720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Not included in today’s workshop:</a:t>
            </a:r>
            <a:endParaRPr/>
          </a:p>
          <a:p>
            <a:pPr indent="-342900" lvl="0" marL="457200" rtl="0" algn="l">
              <a:spcBef>
                <a:spcPts val="1200"/>
              </a:spcBef>
              <a:spcAft>
                <a:spcPts val="0"/>
              </a:spcAft>
              <a:buSzPts val="1800"/>
              <a:buChar char="-"/>
            </a:pPr>
            <a:r>
              <a:rPr lang="en" strike="sngStrike"/>
              <a:t>Capabilities</a:t>
            </a:r>
            <a:endParaRPr strike="sngStrike"/>
          </a:p>
          <a:p>
            <a:pPr indent="-342900" lvl="0" marL="457200" rtl="0" algn="l">
              <a:spcBef>
                <a:spcPts val="0"/>
              </a:spcBef>
              <a:spcAft>
                <a:spcPts val="0"/>
              </a:spcAft>
              <a:buSzPts val="1800"/>
              <a:buChar char="-"/>
            </a:pPr>
            <a:r>
              <a:rPr lang="en" strike="sngStrike"/>
              <a:t>Linux Security Modules (LSM)</a:t>
            </a:r>
            <a:endParaRPr strike="sngStrike"/>
          </a:p>
          <a:p>
            <a:pPr indent="-342900" lvl="0" marL="457200" rtl="0" algn="l">
              <a:spcBef>
                <a:spcPts val="0"/>
              </a:spcBef>
              <a:spcAft>
                <a:spcPts val="0"/>
              </a:spcAft>
              <a:buSzPts val="1800"/>
              <a:buChar char="-"/>
            </a:pPr>
            <a:r>
              <a:rPr lang="en" strike="sngStrike"/>
              <a:t>Filesystems &amp; Storage</a:t>
            </a:r>
            <a:endParaRPr strike="sngStrike"/>
          </a:p>
        </p:txBody>
      </p:sp>
      <p:pic>
        <p:nvPicPr>
          <p:cNvPr id="122" name="Google Shape;122;p22"/>
          <p:cNvPicPr preferRelativeResize="0"/>
          <p:nvPr/>
        </p:nvPicPr>
        <p:blipFill>
          <a:blip r:embed="rId3">
            <a:alphaModFix/>
          </a:blip>
          <a:stretch>
            <a:fillRect/>
          </a:stretch>
        </p:blipFill>
        <p:spPr>
          <a:xfrm>
            <a:off x="4572000" y="2732499"/>
            <a:ext cx="4260299" cy="224089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0x03.0 - Linux Namespaces</a:t>
            </a:r>
            <a:endParaRPr/>
          </a:p>
        </p:txBody>
      </p:sp>
      <p:sp>
        <p:nvSpPr>
          <p:cNvPr id="128" name="Google Shape;128;p23"/>
          <p:cNvSpPr txBox="1"/>
          <p:nvPr>
            <p:ph idx="1" type="body"/>
          </p:nvPr>
        </p:nvSpPr>
        <p:spPr>
          <a:xfrm>
            <a:off x="311700" y="1152475"/>
            <a:ext cx="4260300" cy="399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Isolates</a:t>
            </a:r>
            <a:r>
              <a:rPr lang="en"/>
              <a:t> kernel resources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Kernel-virtualized sandboxes are provided for use by system processes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The Kernel is shared among all namespaces</a:t>
            </a:r>
            <a:endParaRPr/>
          </a:p>
        </p:txBody>
      </p:sp>
      <p:sp>
        <p:nvSpPr>
          <p:cNvPr id="129" name="Google Shape;129;p23"/>
          <p:cNvSpPr txBox="1"/>
          <p:nvPr/>
        </p:nvSpPr>
        <p:spPr>
          <a:xfrm>
            <a:off x="6449575" y="2854500"/>
            <a:ext cx="11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30" name="Google Shape;130;p23"/>
          <p:cNvSpPr/>
          <p:nvPr/>
        </p:nvSpPr>
        <p:spPr>
          <a:xfrm>
            <a:off x="5608900" y="652625"/>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User</a:t>
            </a:r>
            <a:endParaRPr sz="2100"/>
          </a:p>
        </p:txBody>
      </p:sp>
      <p:sp>
        <p:nvSpPr>
          <p:cNvPr id="131" name="Google Shape;131;p23"/>
          <p:cNvSpPr/>
          <p:nvPr/>
        </p:nvSpPr>
        <p:spPr>
          <a:xfrm>
            <a:off x="7149225" y="652625"/>
            <a:ext cx="1093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Mount</a:t>
            </a:r>
            <a:endParaRPr sz="2100"/>
          </a:p>
        </p:txBody>
      </p:sp>
      <p:sp>
        <p:nvSpPr>
          <p:cNvPr id="132" name="Google Shape;132;p23"/>
          <p:cNvSpPr/>
          <p:nvPr/>
        </p:nvSpPr>
        <p:spPr>
          <a:xfrm>
            <a:off x="7267725" y="1710250"/>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IPC</a:t>
            </a:r>
            <a:endParaRPr sz="2100"/>
          </a:p>
        </p:txBody>
      </p:sp>
      <p:sp>
        <p:nvSpPr>
          <p:cNvPr id="133" name="Google Shape;133;p23"/>
          <p:cNvSpPr/>
          <p:nvPr/>
        </p:nvSpPr>
        <p:spPr>
          <a:xfrm>
            <a:off x="5608900" y="1710250"/>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PID</a:t>
            </a:r>
            <a:endParaRPr sz="2100"/>
          </a:p>
        </p:txBody>
      </p:sp>
      <p:sp>
        <p:nvSpPr>
          <p:cNvPr id="134" name="Google Shape;134;p23"/>
          <p:cNvSpPr/>
          <p:nvPr/>
        </p:nvSpPr>
        <p:spPr>
          <a:xfrm>
            <a:off x="5608900" y="3825500"/>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Net</a:t>
            </a:r>
            <a:endParaRPr sz="2100"/>
          </a:p>
        </p:txBody>
      </p:sp>
      <p:sp>
        <p:nvSpPr>
          <p:cNvPr id="135" name="Google Shape;135;p23"/>
          <p:cNvSpPr/>
          <p:nvPr/>
        </p:nvSpPr>
        <p:spPr>
          <a:xfrm>
            <a:off x="7045425" y="3825500"/>
            <a:ext cx="13014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CGroup</a:t>
            </a:r>
            <a:endParaRPr sz="2100"/>
          </a:p>
        </p:txBody>
      </p:sp>
      <p:sp>
        <p:nvSpPr>
          <p:cNvPr id="136" name="Google Shape;136;p23"/>
          <p:cNvSpPr/>
          <p:nvPr/>
        </p:nvSpPr>
        <p:spPr>
          <a:xfrm>
            <a:off x="5608900" y="2767875"/>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UTS</a:t>
            </a:r>
            <a:endParaRPr sz="2100"/>
          </a:p>
        </p:txBody>
      </p:sp>
      <p:sp>
        <p:nvSpPr>
          <p:cNvPr id="137" name="Google Shape;137;p23"/>
          <p:cNvSpPr/>
          <p:nvPr/>
        </p:nvSpPr>
        <p:spPr>
          <a:xfrm>
            <a:off x="7267725" y="2767875"/>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Time</a:t>
            </a:r>
            <a:endParaRPr sz="2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0x03.1 - Linux Namespaces : User</a:t>
            </a:r>
            <a:endParaRPr/>
          </a:p>
        </p:txBody>
      </p:sp>
      <p:sp>
        <p:nvSpPr>
          <p:cNvPr id="143" name="Google Shape;143;p24"/>
          <p:cNvSpPr txBox="1"/>
          <p:nvPr>
            <p:ph idx="1" type="body"/>
          </p:nvPr>
        </p:nvSpPr>
        <p:spPr>
          <a:xfrm>
            <a:off x="311700" y="1152475"/>
            <a:ext cx="3449700" cy="3571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Isolates:</a:t>
            </a:r>
            <a:endParaRPr/>
          </a:p>
          <a:p>
            <a:pPr indent="-317500" lvl="1" marL="914400" rtl="0" algn="l">
              <a:spcBef>
                <a:spcPts val="0"/>
              </a:spcBef>
              <a:spcAft>
                <a:spcPts val="0"/>
              </a:spcAft>
              <a:buSzPts val="1400"/>
              <a:buChar char="○"/>
            </a:pPr>
            <a:r>
              <a:rPr lang="en"/>
              <a:t>User ids</a:t>
            </a:r>
            <a:endParaRPr/>
          </a:p>
          <a:p>
            <a:pPr indent="-317500" lvl="1" marL="914400" rtl="0" algn="l">
              <a:spcBef>
                <a:spcPts val="0"/>
              </a:spcBef>
              <a:spcAft>
                <a:spcPts val="0"/>
              </a:spcAft>
              <a:buSzPts val="1400"/>
              <a:buChar char="○"/>
            </a:pPr>
            <a:r>
              <a:rPr lang="en"/>
              <a:t>Group ids</a:t>
            </a:r>
            <a:endParaRPr/>
          </a:p>
          <a:p>
            <a:pPr indent="-317500" lvl="1" marL="914400" rtl="0" algn="l">
              <a:spcBef>
                <a:spcPts val="0"/>
              </a:spcBef>
              <a:spcAft>
                <a:spcPts val="0"/>
              </a:spcAft>
              <a:buSzPts val="1400"/>
              <a:buChar char="○"/>
            </a:pPr>
            <a:r>
              <a:rPr lang="en"/>
              <a:t>Keyrings</a:t>
            </a:r>
            <a:endParaRPr/>
          </a:p>
          <a:p>
            <a:pPr indent="-317500" lvl="1" marL="914400" rtl="0" algn="l">
              <a:spcBef>
                <a:spcPts val="0"/>
              </a:spcBef>
              <a:spcAft>
                <a:spcPts val="0"/>
              </a:spcAft>
              <a:buSzPts val="1400"/>
              <a:buChar char="○"/>
            </a:pPr>
            <a:r>
              <a:rPr lang="en"/>
              <a:t>Capabilities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Maps:</a:t>
            </a:r>
            <a:endParaRPr/>
          </a:p>
          <a:p>
            <a:pPr indent="-317500" lvl="1" marL="914400" rtl="0" algn="l">
              <a:spcBef>
                <a:spcPts val="0"/>
              </a:spcBef>
              <a:spcAft>
                <a:spcPts val="0"/>
              </a:spcAft>
              <a:buSzPts val="1400"/>
              <a:buChar char="○"/>
            </a:pPr>
            <a:r>
              <a:rPr lang="en"/>
              <a:t>userIds</a:t>
            </a:r>
            <a:endParaRPr/>
          </a:p>
          <a:p>
            <a:pPr indent="-317500" lvl="1" marL="914400" rtl="0" algn="l">
              <a:spcBef>
                <a:spcPts val="0"/>
              </a:spcBef>
              <a:spcAft>
                <a:spcPts val="0"/>
              </a:spcAft>
              <a:buSzPts val="1400"/>
              <a:buChar char="○"/>
            </a:pPr>
            <a:r>
              <a:rPr lang="en"/>
              <a:t>groupIds</a:t>
            </a:r>
            <a:endParaRPr/>
          </a:p>
        </p:txBody>
      </p:sp>
      <p:sp>
        <p:nvSpPr>
          <p:cNvPr id="144" name="Google Shape;144;p24"/>
          <p:cNvSpPr txBox="1"/>
          <p:nvPr/>
        </p:nvSpPr>
        <p:spPr>
          <a:xfrm>
            <a:off x="6449575" y="2854500"/>
            <a:ext cx="11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45" name="Google Shape;145;p24"/>
          <p:cNvPicPr preferRelativeResize="0"/>
          <p:nvPr/>
        </p:nvPicPr>
        <p:blipFill>
          <a:blip r:embed="rId3">
            <a:alphaModFix/>
          </a:blip>
          <a:stretch>
            <a:fillRect/>
          </a:stretch>
        </p:blipFill>
        <p:spPr>
          <a:xfrm>
            <a:off x="2986559" y="1222000"/>
            <a:ext cx="5845733" cy="3339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0x03.2 - Linux Namespaces : Mount</a:t>
            </a:r>
            <a:endParaRPr/>
          </a:p>
        </p:txBody>
      </p:sp>
      <p:sp>
        <p:nvSpPr>
          <p:cNvPr id="151" name="Google Shape;151;p25"/>
          <p:cNvSpPr txBox="1"/>
          <p:nvPr>
            <p:ph idx="1" type="body"/>
          </p:nvPr>
        </p:nvSpPr>
        <p:spPr>
          <a:xfrm>
            <a:off x="311700" y="1152475"/>
            <a:ext cx="3160500" cy="3571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Isolates mount points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Provides mechanisms to propagate </a:t>
            </a:r>
            <a:r>
              <a:rPr lang="en"/>
              <a:t>mount</a:t>
            </a:r>
            <a:r>
              <a:rPr lang="en"/>
              <a:t> events</a:t>
            </a:r>
            <a:endParaRPr/>
          </a:p>
          <a:p>
            <a:pPr indent="-317500" lvl="1" marL="914400" rtl="0" algn="l">
              <a:spcBef>
                <a:spcPts val="0"/>
              </a:spcBef>
              <a:spcAft>
                <a:spcPts val="0"/>
              </a:spcAft>
              <a:buSzPts val="1400"/>
              <a:buChar char="○"/>
            </a:pPr>
            <a:r>
              <a:rPr lang="en"/>
              <a:t>Shared</a:t>
            </a:r>
            <a:endParaRPr/>
          </a:p>
          <a:p>
            <a:pPr indent="-317500" lvl="1" marL="914400" rtl="0" algn="l">
              <a:spcBef>
                <a:spcPts val="0"/>
              </a:spcBef>
              <a:spcAft>
                <a:spcPts val="0"/>
              </a:spcAft>
              <a:buSzPts val="1400"/>
              <a:buChar char="○"/>
            </a:pPr>
            <a:r>
              <a:rPr lang="en"/>
              <a:t>Slave</a:t>
            </a:r>
            <a:br>
              <a:rPr lang="en"/>
            </a:br>
            <a:endParaRPr/>
          </a:p>
          <a:p>
            <a:pPr indent="-342900" lvl="0" marL="457200" rtl="0" algn="l">
              <a:spcBef>
                <a:spcPts val="0"/>
              </a:spcBef>
              <a:spcAft>
                <a:spcPts val="0"/>
              </a:spcAft>
              <a:buSzPts val="1800"/>
              <a:buChar char="●"/>
            </a:pPr>
            <a:r>
              <a:rPr lang="en"/>
              <a:t>‘Containers’ can isolate their root from host root</a:t>
            </a:r>
            <a:endParaRPr/>
          </a:p>
        </p:txBody>
      </p:sp>
      <p:sp>
        <p:nvSpPr>
          <p:cNvPr id="152" name="Google Shape;152;p25"/>
          <p:cNvSpPr txBox="1"/>
          <p:nvPr/>
        </p:nvSpPr>
        <p:spPr>
          <a:xfrm>
            <a:off x="6449575" y="2854500"/>
            <a:ext cx="11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53" name="Google Shape;153;p25"/>
          <p:cNvPicPr preferRelativeResize="0"/>
          <p:nvPr/>
        </p:nvPicPr>
        <p:blipFill>
          <a:blip r:embed="rId3">
            <a:alphaModFix/>
          </a:blip>
          <a:stretch>
            <a:fillRect/>
          </a:stretch>
        </p:blipFill>
        <p:spPr>
          <a:xfrm>
            <a:off x="3472155" y="1152475"/>
            <a:ext cx="5574890" cy="3571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0x03.2 - Linux Namespaces : PID</a:t>
            </a:r>
            <a:endParaRPr/>
          </a:p>
        </p:txBody>
      </p:sp>
      <p:sp>
        <p:nvSpPr>
          <p:cNvPr id="159" name="Google Shape;159;p26"/>
          <p:cNvSpPr txBox="1"/>
          <p:nvPr/>
        </p:nvSpPr>
        <p:spPr>
          <a:xfrm>
            <a:off x="6449575" y="2854500"/>
            <a:ext cx="11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60" name="Google Shape;160;p26"/>
          <p:cNvPicPr preferRelativeResize="0"/>
          <p:nvPr/>
        </p:nvPicPr>
        <p:blipFill>
          <a:blip r:embed="rId3">
            <a:alphaModFix/>
          </a:blip>
          <a:stretch>
            <a:fillRect/>
          </a:stretch>
        </p:blipFill>
        <p:spPr>
          <a:xfrm>
            <a:off x="1336175" y="1111050"/>
            <a:ext cx="6241800" cy="35109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0x03.2 - Linux Namespaces : PID</a:t>
            </a:r>
            <a:endParaRPr/>
          </a:p>
        </p:txBody>
      </p:sp>
      <p:sp>
        <p:nvSpPr>
          <p:cNvPr id="166" name="Google Shape;166;p27"/>
          <p:cNvSpPr txBox="1"/>
          <p:nvPr>
            <p:ph idx="1" type="body"/>
          </p:nvPr>
        </p:nvSpPr>
        <p:spPr>
          <a:xfrm>
            <a:off x="311700" y="1152475"/>
            <a:ext cx="3449700" cy="3571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Isolates Process IDs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Parent PID NS can see processes in child NS</a:t>
            </a:r>
            <a:endParaRPr/>
          </a:p>
          <a:p>
            <a:pPr indent="-317500" lvl="1" marL="914400" rtl="0" algn="l">
              <a:spcBef>
                <a:spcPts val="0"/>
              </a:spcBef>
              <a:spcAft>
                <a:spcPts val="0"/>
              </a:spcAft>
              <a:buSzPts val="1400"/>
              <a:buChar char="○"/>
            </a:pPr>
            <a:r>
              <a:rPr lang="en"/>
              <a:t>But child can’t see in parent</a:t>
            </a:r>
            <a:br>
              <a:rPr lang="en"/>
            </a:br>
            <a:endParaRPr/>
          </a:p>
          <a:p>
            <a:pPr indent="-342900" lvl="0" marL="457200" rtl="0" algn="l">
              <a:spcBef>
                <a:spcPts val="0"/>
              </a:spcBef>
              <a:spcAft>
                <a:spcPts val="0"/>
              </a:spcAft>
              <a:buSzPts val="1800"/>
              <a:buChar char="●"/>
            </a:pPr>
            <a:r>
              <a:rPr lang="en"/>
              <a:t>Used in conjunction with IPC and other namespaces</a:t>
            </a:r>
            <a:endParaRPr/>
          </a:p>
        </p:txBody>
      </p:sp>
      <p:sp>
        <p:nvSpPr>
          <p:cNvPr id="167" name="Google Shape;167;p27"/>
          <p:cNvSpPr txBox="1"/>
          <p:nvPr/>
        </p:nvSpPr>
        <p:spPr>
          <a:xfrm>
            <a:off x="6449575" y="2854500"/>
            <a:ext cx="11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68" name="Google Shape;168;p27"/>
          <p:cNvPicPr preferRelativeResize="0"/>
          <p:nvPr/>
        </p:nvPicPr>
        <p:blipFill>
          <a:blip r:embed="rId3">
            <a:alphaModFix/>
          </a:blip>
          <a:stretch>
            <a:fillRect/>
          </a:stretch>
        </p:blipFill>
        <p:spPr>
          <a:xfrm>
            <a:off x="4011675" y="1040069"/>
            <a:ext cx="4285275" cy="379661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0x03.3 - Linux Namespaces : IPC &amp; Time</a:t>
            </a:r>
            <a:endParaRPr/>
          </a:p>
        </p:txBody>
      </p:sp>
      <p:sp>
        <p:nvSpPr>
          <p:cNvPr id="174" name="Google Shape;174;p28"/>
          <p:cNvSpPr txBox="1"/>
          <p:nvPr/>
        </p:nvSpPr>
        <p:spPr>
          <a:xfrm>
            <a:off x="6449575" y="2854500"/>
            <a:ext cx="11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75" name="Google Shape;175;p28"/>
          <p:cNvSpPr txBox="1"/>
          <p:nvPr>
            <p:ph idx="1" type="body"/>
          </p:nvPr>
        </p:nvSpPr>
        <p:spPr>
          <a:xfrm>
            <a:off x="311700" y="1152475"/>
            <a:ext cx="8208000" cy="3876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IPC </a:t>
            </a:r>
            <a:r>
              <a:rPr lang="en"/>
              <a:t>Namespace isolates certain IPC mechanisms</a:t>
            </a:r>
            <a:endParaRPr/>
          </a:p>
          <a:p>
            <a:pPr indent="-317500" lvl="1" marL="914400" rtl="0" algn="l">
              <a:spcBef>
                <a:spcPts val="0"/>
              </a:spcBef>
              <a:spcAft>
                <a:spcPts val="0"/>
              </a:spcAft>
              <a:buSzPts val="1400"/>
              <a:buChar char="○"/>
            </a:pPr>
            <a:r>
              <a:rPr lang="en"/>
              <a:t>SystemV</a:t>
            </a:r>
            <a:endParaRPr/>
          </a:p>
          <a:p>
            <a:pPr indent="-317500" lvl="2" marL="1371600" rtl="0" algn="l">
              <a:spcBef>
                <a:spcPts val="0"/>
              </a:spcBef>
              <a:spcAft>
                <a:spcPts val="0"/>
              </a:spcAft>
              <a:buSzPts val="1400"/>
              <a:buChar char="■"/>
            </a:pPr>
            <a:r>
              <a:rPr lang="en"/>
              <a:t>Message Queue</a:t>
            </a:r>
            <a:endParaRPr/>
          </a:p>
          <a:p>
            <a:pPr indent="-317500" lvl="2" marL="1371600" rtl="0" algn="l">
              <a:spcBef>
                <a:spcPts val="0"/>
              </a:spcBef>
              <a:spcAft>
                <a:spcPts val="0"/>
              </a:spcAft>
              <a:buSzPts val="1400"/>
              <a:buChar char="■"/>
            </a:pPr>
            <a:r>
              <a:rPr lang="en"/>
              <a:t>Semaphore</a:t>
            </a:r>
            <a:endParaRPr/>
          </a:p>
          <a:p>
            <a:pPr indent="-317500" lvl="2" marL="1371600" rtl="0" algn="l">
              <a:spcBef>
                <a:spcPts val="0"/>
              </a:spcBef>
              <a:spcAft>
                <a:spcPts val="0"/>
              </a:spcAft>
              <a:buSzPts val="1400"/>
              <a:buChar char="■"/>
            </a:pPr>
            <a:r>
              <a:rPr lang="en"/>
              <a:t>Shared Memory</a:t>
            </a:r>
            <a:endParaRPr/>
          </a:p>
          <a:p>
            <a:pPr indent="-317500" lvl="1" marL="914400" rtl="0" algn="l">
              <a:spcBef>
                <a:spcPts val="0"/>
              </a:spcBef>
              <a:spcAft>
                <a:spcPts val="0"/>
              </a:spcAft>
              <a:buSzPts val="1400"/>
              <a:buChar char="○"/>
            </a:pPr>
            <a:r>
              <a:rPr lang="en"/>
              <a:t>POSIX Message Queues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Time </a:t>
            </a:r>
            <a:r>
              <a:rPr lang="en"/>
              <a:t>Namespace provides offsets for:</a:t>
            </a:r>
            <a:endParaRPr/>
          </a:p>
          <a:p>
            <a:pPr indent="-317500" lvl="1" marL="914400" rtl="0" algn="l">
              <a:spcBef>
                <a:spcPts val="0"/>
              </a:spcBef>
              <a:spcAft>
                <a:spcPts val="0"/>
              </a:spcAft>
              <a:buSzPts val="1400"/>
              <a:buChar char="○"/>
            </a:pPr>
            <a:r>
              <a:rPr lang="en"/>
              <a:t>CLOCK_MONOTONIC</a:t>
            </a:r>
            <a:endParaRPr/>
          </a:p>
          <a:p>
            <a:pPr indent="-317500" lvl="1" marL="914400" rtl="0" algn="l">
              <a:spcBef>
                <a:spcPts val="0"/>
              </a:spcBef>
              <a:spcAft>
                <a:spcPts val="0"/>
              </a:spcAft>
              <a:buSzPts val="1400"/>
              <a:buChar char="○"/>
            </a:pPr>
            <a:r>
              <a:rPr lang="en"/>
              <a:t>CLOCK_BOOTTIME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0x03.4 - Linux Namespaces (Network and UTS)</a:t>
            </a:r>
            <a:endParaRPr/>
          </a:p>
        </p:txBody>
      </p:sp>
      <p:sp>
        <p:nvSpPr>
          <p:cNvPr id="181" name="Google Shape;181;p29"/>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Isolate ‘global’ resources such as: devices, IP stack, routing &amp; firewall</a:t>
            </a:r>
            <a:br>
              <a:rPr lang="en"/>
            </a:br>
            <a:r>
              <a:rPr lang="en"/>
              <a:t> </a:t>
            </a:r>
            <a:endParaRPr/>
          </a:p>
          <a:p>
            <a:pPr indent="-342900" lvl="0" marL="457200" rtl="0" algn="l">
              <a:spcBef>
                <a:spcPts val="0"/>
              </a:spcBef>
              <a:spcAft>
                <a:spcPts val="0"/>
              </a:spcAft>
              <a:buSzPts val="1800"/>
              <a:buChar char="●"/>
            </a:pPr>
            <a:r>
              <a:rPr lang="en"/>
              <a:t>Network interfaces can be bound to a single namespace</a:t>
            </a:r>
            <a:br>
              <a:rPr lang="en"/>
            </a:br>
            <a:r>
              <a:rPr lang="en"/>
              <a:t> </a:t>
            </a:r>
            <a:endParaRPr/>
          </a:p>
          <a:p>
            <a:pPr indent="-342900" lvl="0" marL="457200" rtl="0" algn="l">
              <a:spcBef>
                <a:spcPts val="0"/>
              </a:spcBef>
              <a:spcAft>
                <a:spcPts val="0"/>
              </a:spcAft>
              <a:buSzPts val="1800"/>
              <a:buChar char="●"/>
            </a:pPr>
            <a:r>
              <a:rPr lang="en"/>
              <a:t>Network namespaces are </a:t>
            </a:r>
            <a:r>
              <a:rPr b="1" lang="en"/>
              <a:t>isolated</a:t>
            </a:r>
            <a:r>
              <a:rPr lang="en"/>
              <a:t> from each other</a:t>
            </a:r>
            <a:br>
              <a:rPr lang="en"/>
            </a:br>
            <a:endParaRPr/>
          </a:p>
          <a:p>
            <a:pPr indent="-342900" lvl="0" marL="457200" rtl="0" algn="l">
              <a:spcBef>
                <a:spcPts val="0"/>
              </a:spcBef>
              <a:spcAft>
                <a:spcPts val="0"/>
              </a:spcAft>
              <a:buSzPts val="1800"/>
              <a:buChar char="●"/>
            </a:pPr>
            <a:r>
              <a:rPr lang="en"/>
              <a:t>UTS namespace is a bit useless</a:t>
            </a:r>
            <a:endParaRPr/>
          </a:p>
        </p:txBody>
      </p:sp>
      <p:pic>
        <p:nvPicPr>
          <p:cNvPr id="182" name="Google Shape;182;p29"/>
          <p:cNvPicPr preferRelativeResize="0"/>
          <p:nvPr/>
        </p:nvPicPr>
        <p:blipFill>
          <a:blip r:embed="rId3">
            <a:alphaModFix/>
          </a:blip>
          <a:stretch>
            <a:fillRect/>
          </a:stretch>
        </p:blipFill>
        <p:spPr>
          <a:xfrm>
            <a:off x="5548325" y="1102588"/>
            <a:ext cx="2569764" cy="38209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0x03.5 - Linux Namespaces : CGroups</a:t>
            </a:r>
            <a:endParaRPr/>
          </a:p>
        </p:txBody>
      </p:sp>
      <p:sp>
        <p:nvSpPr>
          <p:cNvPr id="188" name="Google Shape;188;p30"/>
          <p:cNvSpPr txBox="1"/>
          <p:nvPr>
            <p:ph idx="1" type="body"/>
          </p:nvPr>
        </p:nvSpPr>
        <p:spPr>
          <a:xfrm>
            <a:off x="311700" y="1152475"/>
            <a:ext cx="30330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Provides isolation of CGroup naming path</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Allows process migration between systems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Prevents self-modification of CGroups</a:t>
            </a:r>
            <a:endParaRPr/>
          </a:p>
        </p:txBody>
      </p:sp>
      <p:pic>
        <p:nvPicPr>
          <p:cNvPr id="189" name="Google Shape;189;p30"/>
          <p:cNvPicPr preferRelativeResize="0"/>
          <p:nvPr/>
        </p:nvPicPr>
        <p:blipFill>
          <a:blip r:embed="rId3">
            <a:alphaModFix/>
          </a:blip>
          <a:stretch>
            <a:fillRect/>
          </a:stretch>
        </p:blipFill>
        <p:spPr>
          <a:xfrm>
            <a:off x="3458550" y="1152475"/>
            <a:ext cx="5546100" cy="3790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0x03.</a:t>
            </a:r>
            <a:r>
              <a:rPr lang="en"/>
              <a:t>42</a:t>
            </a:r>
            <a:r>
              <a:rPr lang="en"/>
              <a:t> - Namespace Labs</a:t>
            </a:r>
            <a:endParaRPr/>
          </a:p>
        </p:txBody>
      </p:sp>
      <p:sp>
        <p:nvSpPr>
          <p:cNvPr id="195" name="Google Shape;195;p31"/>
          <p:cNvSpPr txBox="1"/>
          <p:nvPr>
            <p:ph idx="1" type="body"/>
          </p:nvPr>
        </p:nvSpPr>
        <p:spPr>
          <a:xfrm>
            <a:off x="311700" y="1152475"/>
            <a:ext cx="8610300" cy="3876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Run the labs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Also time for questions about the labs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About</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Rion Carter</a:t>
            </a:r>
            <a:endParaRPr/>
          </a:p>
          <a:p>
            <a:pPr indent="0" lvl="0" marL="0" rtl="0" algn="l">
              <a:spcBef>
                <a:spcPts val="1200"/>
              </a:spcBef>
              <a:spcAft>
                <a:spcPts val="0"/>
              </a:spcAft>
              <a:buNone/>
            </a:pPr>
            <a:r>
              <a:rPr lang="en"/>
              <a:t>Went to school for electronic engineering, wound up in technology and software. Loves to find and fix programs. Currently works as a Staff Engineer at VMware. On the weekends it’s been said he likes to bake desserts. DEF CON 29 speaker.</a:t>
            </a:r>
            <a:endParaRPr/>
          </a:p>
          <a:p>
            <a:pPr indent="0" lvl="0" marL="0" rtl="0" algn="l">
              <a:spcBef>
                <a:spcPts val="1200"/>
              </a:spcBef>
              <a:spcAft>
                <a:spcPts val="0"/>
              </a:spcAft>
              <a:buNone/>
            </a:pPr>
            <a:r>
              <a:rPr lang="en"/>
              <a:t>Jacob Carter</a:t>
            </a:r>
            <a:endParaRPr/>
          </a:p>
          <a:p>
            <a:pPr indent="0" lvl="0" marL="0" rtl="0" algn="l">
              <a:spcBef>
                <a:spcPts val="1200"/>
              </a:spcBef>
              <a:spcAft>
                <a:spcPts val="1200"/>
              </a:spcAft>
              <a:buNone/>
            </a:pPr>
            <a:r>
              <a:rPr lang="en"/>
              <a:t>Took college courses in drafting, aviation, computer engineering, and then ended up in software out of interest. Currently works as an AppSec engineer at Domo. In his spare time he designs and builds replacement components for vintage Apple computers.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0x04.0 - CGroups  (Control Groups)</a:t>
            </a:r>
            <a:endParaRPr/>
          </a:p>
          <a:p>
            <a:pPr indent="0" lvl="0" marL="0" rtl="0" algn="l">
              <a:spcBef>
                <a:spcPts val="0"/>
              </a:spcBef>
              <a:spcAft>
                <a:spcPts val="0"/>
              </a:spcAft>
              <a:buNone/>
            </a:pPr>
            <a:r>
              <a:t/>
            </a:r>
            <a:endParaRPr/>
          </a:p>
        </p:txBody>
      </p:sp>
      <p:sp>
        <p:nvSpPr>
          <p:cNvPr id="201" name="Google Shape;201;p32"/>
          <p:cNvSpPr txBox="1"/>
          <p:nvPr>
            <p:ph idx="1" type="body"/>
          </p:nvPr>
        </p:nvSpPr>
        <p:spPr>
          <a:xfrm>
            <a:off x="311700" y="1152475"/>
            <a:ext cx="8520600" cy="831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88"/>
              <a:buNone/>
            </a:pPr>
            <a:r>
              <a:rPr lang="en" sz="1825"/>
              <a:t>A CGroup is a set of processes which are bound together under a Subsystem / Resource Controller which limits or controls certain </a:t>
            </a:r>
            <a:r>
              <a:rPr b="1" lang="en" sz="1825"/>
              <a:t>system resources</a:t>
            </a:r>
            <a:r>
              <a:rPr lang="en" sz="1825"/>
              <a:t>.</a:t>
            </a:r>
            <a:endParaRPr sz="1825"/>
          </a:p>
          <a:p>
            <a:pPr indent="0" lvl="0" marL="0" rtl="0" algn="l">
              <a:lnSpc>
                <a:spcPct val="95000"/>
              </a:lnSpc>
              <a:spcBef>
                <a:spcPts val="1200"/>
              </a:spcBef>
              <a:spcAft>
                <a:spcPts val="0"/>
              </a:spcAft>
              <a:buSzPts val="688"/>
              <a:buNone/>
            </a:pPr>
            <a:r>
              <a:t/>
            </a:r>
            <a:endParaRPr sz="1825"/>
          </a:p>
          <a:p>
            <a:pPr indent="0" lvl="0" marL="0" rtl="0" algn="l">
              <a:spcBef>
                <a:spcPts val="1200"/>
              </a:spcBef>
              <a:spcAft>
                <a:spcPts val="0"/>
              </a:spcAft>
              <a:buNone/>
            </a:pPr>
            <a:r>
              <a:rPr lang="en"/>
              <a:t>CGroup V1 root on Ubuntu: /sys/fs/cgroup</a:t>
            </a:r>
            <a:br>
              <a:rPr lang="en"/>
            </a:br>
            <a:r>
              <a:rPr lang="en"/>
              <a:t>CGroup V2 root on Ubuntu: /sys/fs/cgroup/unified</a:t>
            </a:r>
            <a:endParaRPr/>
          </a:p>
          <a:p>
            <a:pPr indent="0" lvl="0" marL="0" rtl="0" algn="l">
              <a:spcBef>
                <a:spcPts val="1200"/>
              </a:spcBef>
              <a:spcAft>
                <a:spcPts val="0"/>
              </a:spcAft>
              <a:buNone/>
            </a:pPr>
            <a:r>
              <a:t/>
            </a:r>
            <a:endParaRPr/>
          </a:p>
          <a:p>
            <a:pPr indent="0" lvl="0" marL="0" rtl="0" algn="l">
              <a:lnSpc>
                <a:spcPct val="95000"/>
              </a:lnSpc>
              <a:spcBef>
                <a:spcPts val="1200"/>
              </a:spcBef>
              <a:spcAft>
                <a:spcPts val="1200"/>
              </a:spcAft>
              <a:buSzPts val="688"/>
              <a:buNone/>
            </a:pPr>
            <a:r>
              <a:rPr lang="en" sz="1825"/>
              <a:t>Can use V1 or V2 per Subsystem, not both.</a:t>
            </a:r>
            <a:endParaRPr sz="1825"/>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0x04.1 - CGroups V1 Subsystems</a:t>
            </a:r>
            <a:endParaRPr/>
          </a:p>
          <a:p>
            <a:pPr indent="0" lvl="0" marL="0" rtl="0" algn="l">
              <a:spcBef>
                <a:spcPts val="0"/>
              </a:spcBef>
              <a:spcAft>
                <a:spcPts val="0"/>
              </a:spcAft>
              <a:buNone/>
            </a:pPr>
            <a:r>
              <a:t/>
            </a:r>
            <a:endParaRPr/>
          </a:p>
        </p:txBody>
      </p:sp>
      <p:sp>
        <p:nvSpPr>
          <p:cNvPr id="207" name="Google Shape;207;p33"/>
          <p:cNvSpPr/>
          <p:nvPr/>
        </p:nvSpPr>
        <p:spPr>
          <a:xfrm>
            <a:off x="2504038" y="1454875"/>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cpu</a:t>
            </a:r>
            <a:endParaRPr sz="2100"/>
          </a:p>
        </p:txBody>
      </p:sp>
      <p:sp>
        <p:nvSpPr>
          <p:cNvPr id="208" name="Google Shape;208;p33"/>
          <p:cNvSpPr/>
          <p:nvPr/>
        </p:nvSpPr>
        <p:spPr>
          <a:xfrm>
            <a:off x="4666225" y="1433075"/>
            <a:ext cx="12069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cpuacct</a:t>
            </a:r>
            <a:endParaRPr sz="2100"/>
          </a:p>
        </p:txBody>
      </p:sp>
      <p:sp>
        <p:nvSpPr>
          <p:cNvPr id="209" name="Google Shape;209;p33"/>
          <p:cNvSpPr/>
          <p:nvPr/>
        </p:nvSpPr>
        <p:spPr>
          <a:xfrm>
            <a:off x="7178500" y="1454863"/>
            <a:ext cx="12069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cpuset</a:t>
            </a:r>
            <a:endParaRPr sz="2100"/>
          </a:p>
        </p:txBody>
      </p:sp>
      <p:sp>
        <p:nvSpPr>
          <p:cNvPr id="210" name="Google Shape;210;p33"/>
          <p:cNvSpPr/>
          <p:nvPr/>
        </p:nvSpPr>
        <p:spPr>
          <a:xfrm>
            <a:off x="7131100" y="2626650"/>
            <a:ext cx="13017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memory</a:t>
            </a:r>
            <a:endParaRPr sz="2100"/>
          </a:p>
        </p:txBody>
      </p:sp>
      <p:sp>
        <p:nvSpPr>
          <p:cNvPr id="211" name="Google Shape;211;p33"/>
          <p:cNvSpPr/>
          <p:nvPr/>
        </p:nvSpPr>
        <p:spPr>
          <a:xfrm>
            <a:off x="311700" y="2615325"/>
            <a:ext cx="13017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devices</a:t>
            </a:r>
            <a:endParaRPr sz="2100"/>
          </a:p>
        </p:txBody>
      </p:sp>
      <p:sp>
        <p:nvSpPr>
          <p:cNvPr id="212" name="Google Shape;212;p33"/>
          <p:cNvSpPr/>
          <p:nvPr/>
        </p:nvSpPr>
        <p:spPr>
          <a:xfrm>
            <a:off x="2329000" y="2626650"/>
            <a:ext cx="12069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freezer</a:t>
            </a:r>
            <a:endParaRPr sz="2100"/>
          </a:p>
        </p:txBody>
      </p:sp>
      <p:sp>
        <p:nvSpPr>
          <p:cNvPr id="213" name="Google Shape;213;p33"/>
          <p:cNvSpPr/>
          <p:nvPr/>
        </p:nvSpPr>
        <p:spPr>
          <a:xfrm>
            <a:off x="413100" y="3775775"/>
            <a:ext cx="10989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100"/>
              <a:t>net_cls</a:t>
            </a:r>
            <a:endParaRPr sz="2100"/>
          </a:p>
        </p:txBody>
      </p:sp>
      <p:sp>
        <p:nvSpPr>
          <p:cNvPr id="214" name="Google Shape;214;p33"/>
          <p:cNvSpPr/>
          <p:nvPr/>
        </p:nvSpPr>
        <p:spPr>
          <a:xfrm>
            <a:off x="534150" y="1454875"/>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blkio</a:t>
            </a:r>
            <a:endParaRPr sz="2100"/>
          </a:p>
        </p:txBody>
      </p:sp>
      <p:sp>
        <p:nvSpPr>
          <p:cNvPr id="215" name="Google Shape;215;p33"/>
          <p:cNvSpPr/>
          <p:nvPr/>
        </p:nvSpPr>
        <p:spPr>
          <a:xfrm>
            <a:off x="2251600" y="3775775"/>
            <a:ext cx="13617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net_prio</a:t>
            </a:r>
            <a:endParaRPr sz="2100"/>
          </a:p>
        </p:txBody>
      </p:sp>
      <p:sp>
        <p:nvSpPr>
          <p:cNvPr id="216" name="Google Shape;216;p33"/>
          <p:cNvSpPr/>
          <p:nvPr/>
        </p:nvSpPr>
        <p:spPr>
          <a:xfrm>
            <a:off x="4666225" y="2626650"/>
            <a:ext cx="12069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hugetlb</a:t>
            </a:r>
            <a:endParaRPr sz="2100"/>
          </a:p>
        </p:txBody>
      </p:sp>
      <p:sp>
        <p:nvSpPr>
          <p:cNvPr id="217" name="Google Shape;217;p33"/>
          <p:cNvSpPr/>
          <p:nvPr/>
        </p:nvSpPr>
        <p:spPr>
          <a:xfrm>
            <a:off x="6008538" y="3775775"/>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pids</a:t>
            </a:r>
            <a:endParaRPr sz="2100"/>
          </a:p>
        </p:txBody>
      </p:sp>
      <p:sp>
        <p:nvSpPr>
          <p:cNvPr id="218" name="Google Shape;218;p33"/>
          <p:cNvSpPr/>
          <p:nvPr/>
        </p:nvSpPr>
        <p:spPr>
          <a:xfrm>
            <a:off x="7277800" y="3775775"/>
            <a:ext cx="10083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rdma</a:t>
            </a:r>
            <a:endParaRPr sz="2100"/>
          </a:p>
        </p:txBody>
      </p:sp>
      <p:sp>
        <p:nvSpPr>
          <p:cNvPr id="219" name="Google Shape;219;p33"/>
          <p:cNvSpPr/>
          <p:nvPr/>
        </p:nvSpPr>
        <p:spPr>
          <a:xfrm>
            <a:off x="4059163" y="3775775"/>
            <a:ext cx="15369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perf_event</a:t>
            </a:r>
            <a:endParaRPr sz="21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4"/>
          <p:cNvSpPr/>
          <p:nvPr/>
        </p:nvSpPr>
        <p:spPr>
          <a:xfrm>
            <a:off x="7294325" y="2507400"/>
            <a:ext cx="1063200" cy="9468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4"/>
          <p:cNvSpPr/>
          <p:nvPr/>
        </p:nvSpPr>
        <p:spPr>
          <a:xfrm>
            <a:off x="419650" y="1149325"/>
            <a:ext cx="1063200" cy="9468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4"/>
          <p:cNvSpPr/>
          <p:nvPr/>
        </p:nvSpPr>
        <p:spPr>
          <a:xfrm>
            <a:off x="4683400" y="2429650"/>
            <a:ext cx="1702800" cy="9468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4"/>
          <p:cNvSpPr/>
          <p:nvPr/>
        </p:nvSpPr>
        <p:spPr>
          <a:xfrm>
            <a:off x="4572000" y="3577450"/>
            <a:ext cx="3401700" cy="1350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p>
        </p:txBody>
      </p:sp>
      <p:sp>
        <p:nvSpPr>
          <p:cNvPr id="228" name="Google Shape;228;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0x04.2 - CGroups V2 Subsystems</a:t>
            </a:r>
            <a:endParaRPr/>
          </a:p>
          <a:p>
            <a:pPr indent="0" lvl="0" marL="0" rtl="0" algn="l">
              <a:spcBef>
                <a:spcPts val="0"/>
              </a:spcBef>
              <a:spcAft>
                <a:spcPts val="0"/>
              </a:spcAft>
              <a:buNone/>
            </a:pPr>
            <a:r>
              <a:t/>
            </a:r>
            <a:endParaRPr/>
          </a:p>
        </p:txBody>
      </p:sp>
      <p:sp>
        <p:nvSpPr>
          <p:cNvPr id="229" name="Google Shape;229;p34"/>
          <p:cNvSpPr/>
          <p:nvPr/>
        </p:nvSpPr>
        <p:spPr>
          <a:xfrm>
            <a:off x="522850" y="1261075"/>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cpu</a:t>
            </a:r>
            <a:endParaRPr sz="2100"/>
          </a:p>
        </p:txBody>
      </p:sp>
      <p:sp>
        <p:nvSpPr>
          <p:cNvPr id="230" name="Google Shape;230;p34"/>
          <p:cNvSpPr/>
          <p:nvPr/>
        </p:nvSpPr>
        <p:spPr>
          <a:xfrm>
            <a:off x="2669400" y="1261063"/>
            <a:ext cx="10632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cpuset</a:t>
            </a:r>
            <a:endParaRPr sz="2100"/>
          </a:p>
        </p:txBody>
      </p:sp>
      <p:sp>
        <p:nvSpPr>
          <p:cNvPr id="231" name="Google Shape;231;p34"/>
          <p:cNvSpPr/>
          <p:nvPr/>
        </p:nvSpPr>
        <p:spPr>
          <a:xfrm>
            <a:off x="2577300" y="2541388"/>
            <a:ext cx="12474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memory</a:t>
            </a:r>
            <a:endParaRPr sz="2100"/>
          </a:p>
        </p:txBody>
      </p:sp>
      <p:sp>
        <p:nvSpPr>
          <p:cNvPr id="232" name="Google Shape;232;p34"/>
          <p:cNvSpPr/>
          <p:nvPr/>
        </p:nvSpPr>
        <p:spPr>
          <a:xfrm>
            <a:off x="4940038" y="1261075"/>
            <a:ext cx="11895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freezer</a:t>
            </a:r>
            <a:endParaRPr sz="2100"/>
          </a:p>
        </p:txBody>
      </p:sp>
      <p:sp>
        <p:nvSpPr>
          <p:cNvPr id="233" name="Google Shape;233;p34"/>
          <p:cNvSpPr/>
          <p:nvPr/>
        </p:nvSpPr>
        <p:spPr>
          <a:xfrm>
            <a:off x="7231175" y="1261075"/>
            <a:ext cx="11895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hugetlb</a:t>
            </a:r>
            <a:endParaRPr sz="2100"/>
          </a:p>
        </p:txBody>
      </p:sp>
      <p:sp>
        <p:nvSpPr>
          <p:cNvPr id="234" name="Google Shape;234;p34"/>
          <p:cNvSpPr/>
          <p:nvPr/>
        </p:nvSpPr>
        <p:spPr>
          <a:xfrm>
            <a:off x="522850" y="2619138"/>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io</a:t>
            </a:r>
            <a:endParaRPr sz="2100"/>
          </a:p>
        </p:txBody>
      </p:sp>
      <p:sp>
        <p:nvSpPr>
          <p:cNvPr id="235" name="Google Shape;235;p34"/>
          <p:cNvSpPr/>
          <p:nvPr/>
        </p:nvSpPr>
        <p:spPr>
          <a:xfrm>
            <a:off x="4766338" y="2541400"/>
            <a:ext cx="15369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perf_event</a:t>
            </a:r>
            <a:endParaRPr sz="2100"/>
          </a:p>
        </p:txBody>
      </p:sp>
      <p:sp>
        <p:nvSpPr>
          <p:cNvPr id="236" name="Google Shape;236;p34"/>
          <p:cNvSpPr/>
          <p:nvPr/>
        </p:nvSpPr>
        <p:spPr>
          <a:xfrm>
            <a:off x="7397513" y="2619150"/>
            <a:ext cx="8568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pids</a:t>
            </a:r>
            <a:endParaRPr sz="2100"/>
          </a:p>
        </p:txBody>
      </p:sp>
      <p:sp>
        <p:nvSpPr>
          <p:cNvPr id="237" name="Google Shape;237;p34"/>
          <p:cNvSpPr/>
          <p:nvPr/>
        </p:nvSpPr>
        <p:spPr>
          <a:xfrm>
            <a:off x="1501175" y="3977200"/>
            <a:ext cx="9732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rdma</a:t>
            </a:r>
            <a:endParaRPr sz="2100"/>
          </a:p>
        </p:txBody>
      </p:sp>
      <p:sp>
        <p:nvSpPr>
          <p:cNvPr id="238" name="Google Shape;238;p34"/>
          <p:cNvSpPr/>
          <p:nvPr/>
        </p:nvSpPr>
        <p:spPr>
          <a:xfrm>
            <a:off x="6303248" y="4120850"/>
            <a:ext cx="12474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IPtables</a:t>
            </a:r>
            <a:endParaRPr sz="2100"/>
          </a:p>
        </p:txBody>
      </p:sp>
      <p:sp>
        <p:nvSpPr>
          <p:cNvPr id="239" name="Google Shape;239;p34"/>
          <p:cNvSpPr/>
          <p:nvPr/>
        </p:nvSpPr>
        <p:spPr>
          <a:xfrm>
            <a:off x="4911098" y="4120850"/>
            <a:ext cx="1247400" cy="723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t>Devices</a:t>
            </a:r>
            <a:endParaRPr sz="2100"/>
          </a:p>
        </p:txBody>
      </p:sp>
      <p:sp>
        <p:nvSpPr>
          <p:cNvPr id="240" name="Google Shape;240;p34"/>
          <p:cNvSpPr txBox="1"/>
          <p:nvPr/>
        </p:nvSpPr>
        <p:spPr>
          <a:xfrm>
            <a:off x="5421450" y="3674450"/>
            <a:ext cx="17028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rPr>
              <a:t>eBPF system</a:t>
            </a:r>
            <a:endParaRPr b="1" sz="1700">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0x04.3 - CGroups Hierarchy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46" name="Google Shape;246;p35"/>
          <p:cNvSpPr txBox="1"/>
          <p:nvPr>
            <p:ph idx="1" type="body"/>
          </p:nvPr>
        </p:nvSpPr>
        <p:spPr>
          <a:xfrm>
            <a:off x="311700" y="945075"/>
            <a:ext cx="7686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CGroup control files are structured in a hierarchy. For example:</a:t>
            </a:r>
            <a:endParaRPr/>
          </a:p>
          <a:p>
            <a:pPr indent="-330200" lvl="0" marL="457200" rtl="0" algn="l">
              <a:spcBef>
                <a:spcPts val="1200"/>
              </a:spcBef>
              <a:spcAft>
                <a:spcPts val="0"/>
              </a:spcAft>
              <a:buSzPts val="1600"/>
              <a:buChar char="●"/>
            </a:pPr>
            <a:r>
              <a:rPr lang="en" sz="1600"/>
              <a:t>/sys/fs/cgroup/cpu/</a:t>
            </a:r>
            <a:r>
              <a:rPr b="1" lang="en" sz="1600"/>
              <a:t>webservices</a:t>
            </a:r>
            <a:endParaRPr b="1" sz="1600"/>
          </a:p>
          <a:p>
            <a:pPr indent="-330200" lvl="0" marL="457200" rtl="0" algn="l">
              <a:spcBef>
                <a:spcPts val="0"/>
              </a:spcBef>
              <a:spcAft>
                <a:spcPts val="0"/>
              </a:spcAft>
              <a:buSzPts val="1600"/>
              <a:buChar char="●"/>
            </a:pPr>
            <a:r>
              <a:rPr lang="en" sz="1600"/>
              <a:t>/sys/fs/cgroup/cpu/</a:t>
            </a:r>
            <a:r>
              <a:rPr b="1" lang="en" sz="1600"/>
              <a:t>webservices</a:t>
            </a:r>
            <a:r>
              <a:rPr lang="en" sz="1600"/>
              <a:t>/</a:t>
            </a:r>
            <a:r>
              <a:rPr b="1" lang="en" sz="1600"/>
              <a:t>serviceone</a:t>
            </a:r>
            <a:endParaRPr b="1" sz="1600"/>
          </a:p>
          <a:p>
            <a:pPr indent="-330200" lvl="0" marL="457200" rtl="0" algn="l">
              <a:spcBef>
                <a:spcPts val="0"/>
              </a:spcBef>
              <a:spcAft>
                <a:spcPts val="0"/>
              </a:spcAft>
              <a:buSzPts val="1600"/>
              <a:buChar char="●"/>
            </a:pPr>
            <a:r>
              <a:rPr lang="en" sz="1600"/>
              <a:t>/sys/fs/cgroup/cpu/</a:t>
            </a:r>
            <a:r>
              <a:rPr b="1" lang="en" sz="1600"/>
              <a:t>webservices</a:t>
            </a:r>
            <a:r>
              <a:rPr lang="en" sz="1600"/>
              <a:t>/</a:t>
            </a:r>
            <a:r>
              <a:rPr b="1" lang="en" sz="1600"/>
              <a:t>servicetwo</a:t>
            </a:r>
            <a:endParaRPr b="1" sz="1600"/>
          </a:p>
        </p:txBody>
      </p:sp>
      <p:pic>
        <p:nvPicPr>
          <p:cNvPr id="247" name="Google Shape;247;p35"/>
          <p:cNvPicPr preferRelativeResize="0"/>
          <p:nvPr/>
        </p:nvPicPr>
        <p:blipFill>
          <a:blip r:embed="rId3">
            <a:alphaModFix/>
          </a:blip>
          <a:stretch>
            <a:fillRect/>
          </a:stretch>
        </p:blipFill>
        <p:spPr>
          <a:xfrm>
            <a:off x="2438400" y="2717000"/>
            <a:ext cx="4267201" cy="232514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0x04.4 - CGroups Control File Structure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53" name="Google Shape;253;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CGroups each have their own unique control file structure.</a:t>
            </a:r>
            <a:endParaRPr/>
          </a:p>
          <a:p>
            <a:pPr indent="0" lvl="0" marL="0" rtl="0" algn="l">
              <a:spcBef>
                <a:spcPts val="1200"/>
              </a:spcBef>
              <a:spcAft>
                <a:spcPts val="1200"/>
              </a:spcAft>
              <a:buNone/>
            </a:pPr>
            <a:r>
              <a:t/>
            </a:r>
            <a:endParaRPr/>
          </a:p>
        </p:txBody>
      </p:sp>
      <p:sp>
        <p:nvSpPr>
          <p:cNvPr id="254" name="Google Shape;254;p36"/>
          <p:cNvSpPr txBox="1"/>
          <p:nvPr/>
        </p:nvSpPr>
        <p:spPr>
          <a:xfrm>
            <a:off x="311700" y="1722775"/>
            <a:ext cx="3570600" cy="3257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lt2"/>
                </a:solidFill>
              </a:rPr>
              <a:t>Pids CGroup:</a:t>
            </a:r>
            <a:endParaRPr sz="1800">
              <a:solidFill>
                <a:schemeClr val="lt2"/>
              </a:solidFill>
            </a:endParaRPr>
          </a:p>
          <a:p>
            <a:pPr indent="-342900" lvl="0" marL="914400" rtl="0" algn="l">
              <a:lnSpc>
                <a:spcPct val="115000"/>
              </a:lnSpc>
              <a:spcBef>
                <a:spcPts val="1200"/>
              </a:spcBef>
              <a:spcAft>
                <a:spcPts val="0"/>
              </a:spcAft>
              <a:buClr>
                <a:schemeClr val="lt2"/>
              </a:buClr>
              <a:buSzPts val="1800"/>
              <a:buChar char="●"/>
            </a:pPr>
            <a:r>
              <a:rPr lang="en" sz="1800">
                <a:solidFill>
                  <a:schemeClr val="lt2"/>
                </a:solidFill>
              </a:rPr>
              <a:t>cgroup.clone_children</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cgroup.procs</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notify_on_release</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tasks</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pids.current</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pids.events</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pids.max</a:t>
            </a:r>
            <a:endParaRPr sz="1800">
              <a:solidFill>
                <a:schemeClr val="lt2"/>
              </a:solidFill>
            </a:endParaRPr>
          </a:p>
          <a:p>
            <a:pPr indent="0" lvl="0" marL="0" rtl="0" algn="l">
              <a:lnSpc>
                <a:spcPct val="115000"/>
              </a:lnSpc>
              <a:spcBef>
                <a:spcPts val="1200"/>
              </a:spcBef>
              <a:spcAft>
                <a:spcPts val="1200"/>
              </a:spcAft>
              <a:buNone/>
            </a:pPr>
            <a:r>
              <a:t/>
            </a:r>
            <a:endParaRPr/>
          </a:p>
        </p:txBody>
      </p:sp>
      <p:sp>
        <p:nvSpPr>
          <p:cNvPr id="255" name="Google Shape;255;p36"/>
          <p:cNvSpPr txBox="1"/>
          <p:nvPr/>
        </p:nvSpPr>
        <p:spPr>
          <a:xfrm>
            <a:off x="4119775" y="1722775"/>
            <a:ext cx="4869000" cy="3257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lt2"/>
                </a:solidFill>
              </a:rPr>
              <a:t>Devices CGroup:</a:t>
            </a:r>
            <a:endParaRPr sz="1800">
              <a:solidFill>
                <a:schemeClr val="lt2"/>
              </a:solidFill>
            </a:endParaRPr>
          </a:p>
          <a:p>
            <a:pPr indent="-342900" lvl="0" marL="914400" rtl="0" algn="l">
              <a:lnSpc>
                <a:spcPct val="115000"/>
              </a:lnSpc>
              <a:spcBef>
                <a:spcPts val="1200"/>
              </a:spcBef>
              <a:spcAft>
                <a:spcPts val="0"/>
              </a:spcAft>
              <a:buClr>
                <a:schemeClr val="lt2"/>
              </a:buClr>
              <a:buSzPts val="1800"/>
              <a:buChar char="●"/>
            </a:pPr>
            <a:r>
              <a:rPr lang="en" sz="1800">
                <a:solidFill>
                  <a:schemeClr val="lt2"/>
                </a:solidFill>
              </a:rPr>
              <a:t>cgroup.clone_children</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cgroup.procs</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notify_on_release</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tasks</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devices.allow</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devices.deny</a:t>
            </a:r>
            <a:endParaRPr sz="1800">
              <a:solidFill>
                <a:schemeClr val="lt2"/>
              </a:solidFill>
            </a:endParaRPr>
          </a:p>
          <a:p>
            <a:pPr indent="-342900" lvl="0" marL="914400" rtl="0" algn="l">
              <a:lnSpc>
                <a:spcPct val="115000"/>
              </a:lnSpc>
              <a:spcBef>
                <a:spcPts val="0"/>
              </a:spcBef>
              <a:spcAft>
                <a:spcPts val="0"/>
              </a:spcAft>
              <a:buClr>
                <a:schemeClr val="lt2"/>
              </a:buClr>
              <a:buSzPts val="1800"/>
              <a:buChar char="●"/>
            </a:pPr>
            <a:r>
              <a:rPr lang="en" sz="1800">
                <a:solidFill>
                  <a:schemeClr val="lt2"/>
                </a:solidFill>
              </a:rPr>
              <a:t>devices.list</a:t>
            </a:r>
            <a:endParaRPr sz="1800">
              <a:solidFill>
                <a:schemeClr val="lt2"/>
              </a:solidFill>
            </a:endParaRPr>
          </a:p>
          <a:p>
            <a:pPr indent="0" lvl="0" marL="914400" rtl="0" algn="l">
              <a:lnSpc>
                <a:spcPct val="115000"/>
              </a:lnSpc>
              <a:spcBef>
                <a:spcPts val="1200"/>
              </a:spcBef>
              <a:spcAft>
                <a:spcPts val="1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0x04.5 - CGroup Labs</a:t>
            </a:r>
            <a:endParaRPr/>
          </a:p>
        </p:txBody>
      </p:sp>
      <p:sp>
        <p:nvSpPr>
          <p:cNvPr id="261" name="Google Shape;261;p37"/>
          <p:cNvSpPr txBox="1"/>
          <p:nvPr>
            <p:ph idx="1" type="body"/>
          </p:nvPr>
        </p:nvSpPr>
        <p:spPr>
          <a:xfrm>
            <a:off x="311700" y="1152475"/>
            <a:ext cx="6972900" cy="3876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Lab 1, where PIDs are your oyster (until they’re not)</a:t>
            </a:r>
            <a:br>
              <a:rPr lang="en"/>
            </a:br>
            <a:endParaRPr/>
          </a:p>
          <a:p>
            <a:pPr indent="-342900" lvl="0" marL="457200" rtl="0" algn="l">
              <a:spcBef>
                <a:spcPts val="0"/>
              </a:spcBef>
              <a:spcAft>
                <a:spcPts val="0"/>
              </a:spcAft>
              <a:buSzPts val="1800"/>
              <a:buChar char="●"/>
            </a:pPr>
            <a:r>
              <a:rPr lang="en"/>
              <a:t>Lab 2, where CPUs are controlled</a:t>
            </a:r>
            <a:br>
              <a:rPr lang="en"/>
            </a:br>
            <a:endParaRPr/>
          </a:p>
          <a:p>
            <a:pPr indent="-342900" lvl="0" marL="457200" rtl="0" algn="l">
              <a:spcBef>
                <a:spcPts val="0"/>
              </a:spcBef>
              <a:spcAft>
                <a:spcPts val="0"/>
              </a:spcAft>
              <a:buSzPts val="1800"/>
              <a:buChar char="●"/>
            </a:pPr>
            <a:r>
              <a:rPr lang="en"/>
              <a:t>Questions?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0x05 - seccomp</a:t>
            </a:r>
            <a:endParaRPr/>
          </a:p>
        </p:txBody>
      </p:sp>
      <p:sp>
        <p:nvSpPr>
          <p:cNvPr id="267" name="Google Shape;267;p38"/>
          <p:cNvSpPr txBox="1"/>
          <p:nvPr>
            <p:ph idx="1" type="body"/>
          </p:nvPr>
        </p:nvSpPr>
        <p:spPr>
          <a:xfrm>
            <a:off x="311700" y="1152475"/>
            <a:ext cx="4260300" cy="38766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Restricts the number of syscalls available to a process</a:t>
            </a:r>
            <a:br>
              <a:rPr lang="en"/>
            </a:br>
            <a:endParaRPr/>
          </a:p>
          <a:p>
            <a:pPr indent="-342900" lvl="0" marL="457200" rtl="0" algn="l">
              <a:spcBef>
                <a:spcPts val="0"/>
              </a:spcBef>
              <a:spcAft>
                <a:spcPts val="0"/>
              </a:spcAft>
              <a:buSzPts val="1800"/>
              <a:buChar char="●"/>
            </a:pPr>
            <a:r>
              <a:rPr lang="en"/>
              <a:t>Two modes of operation</a:t>
            </a:r>
            <a:endParaRPr/>
          </a:p>
          <a:p>
            <a:pPr indent="-317500" lvl="1" marL="914400" rtl="0" algn="l">
              <a:spcBef>
                <a:spcPts val="0"/>
              </a:spcBef>
              <a:spcAft>
                <a:spcPts val="0"/>
              </a:spcAft>
              <a:buSzPts val="1400"/>
              <a:buChar char="○"/>
            </a:pPr>
            <a:r>
              <a:rPr lang="en"/>
              <a:t>STRICT</a:t>
            </a:r>
            <a:endParaRPr/>
          </a:p>
          <a:p>
            <a:pPr indent="-317500" lvl="1" marL="914400" rtl="0" algn="l">
              <a:spcBef>
                <a:spcPts val="0"/>
              </a:spcBef>
              <a:spcAft>
                <a:spcPts val="0"/>
              </a:spcAft>
              <a:buSzPts val="1400"/>
              <a:buChar char="○"/>
            </a:pPr>
            <a:r>
              <a:rPr lang="en"/>
              <a:t>FILTER</a:t>
            </a:r>
            <a:br>
              <a:rPr lang="en"/>
            </a:br>
            <a:endParaRPr/>
          </a:p>
          <a:p>
            <a:pPr indent="-342900" lvl="0" marL="457200" rtl="0" algn="l">
              <a:spcBef>
                <a:spcPts val="0"/>
              </a:spcBef>
              <a:spcAft>
                <a:spcPts val="0"/>
              </a:spcAft>
              <a:buSzPts val="1800"/>
              <a:buChar char="●"/>
            </a:pPr>
            <a:r>
              <a:rPr lang="en"/>
              <a:t>FILTER mode is powered by eBPF</a:t>
            </a:r>
            <a:endParaRPr/>
          </a:p>
          <a:p>
            <a:pPr indent="-317500" lvl="1" marL="914400" rtl="0" algn="l">
              <a:spcBef>
                <a:spcPts val="0"/>
              </a:spcBef>
              <a:spcAft>
                <a:spcPts val="0"/>
              </a:spcAft>
              <a:buSzPts val="1400"/>
              <a:buChar char="○"/>
            </a:pPr>
            <a:r>
              <a:rPr lang="en"/>
              <a:t>Whitelist syscalls + arguments</a:t>
            </a:r>
            <a:endParaRPr/>
          </a:p>
          <a:p>
            <a:pPr indent="-317500" lvl="1" marL="914400" rtl="0" algn="l">
              <a:spcBef>
                <a:spcPts val="0"/>
              </a:spcBef>
              <a:spcAft>
                <a:spcPts val="0"/>
              </a:spcAft>
              <a:buSzPts val="1400"/>
              <a:buChar char="○"/>
            </a:pPr>
            <a:r>
              <a:rPr lang="en"/>
              <a:t>Acts as a kernel-mode firewall</a:t>
            </a:r>
            <a:br>
              <a:rPr lang="en"/>
            </a:br>
            <a:endParaRPr/>
          </a:p>
          <a:p>
            <a:pPr indent="-342900" lvl="0" marL="457200" rtl="0" algn="l">
              <a:spcBef>
                <a:spcPts val="0"/>
              </a:spcBef>
              <a:spcAft>
                <a:spcPts val="0"/>
              </a:spcAft>
              <a:buSzPts val="1800"/>
              <a:buChar char="●"/>
            </a:pPr>
            <a:r>
              <a:rPr lang="en"/>
              <a:t>Docker provides a seccomp profile</a:t>
            </a:r>
            <a:endParaRPr/>
          </a:p>
          <a:p>
            <a:pPr indent="-317500" lvl="1" marL="914400" rtl="0" algn="l">
              <a:spcBef>
                <a:spcPts val="0"/>
              </a:spcBef>
              <a:spcAft>
                <a:spcPts val="0"/>
              </a:spcAft>
              <a:buSzPts val="1400"/>
              <a:buChar char="○"/>
            </a:pPr>
            <a:r>
              <a:rPr lang="en"/>
              <a:t>Defaults to block potentially-hazardous syscalls</a:t>
            </a:r>
            <a:endParaRPr/>
          </a:p>
        </p:txBody>
      </p:sp>
      <p:pic>
        <p:nvPicPr>
          <p:cNvPr id="268" name="Google Shape;268;p38"/>
          <p:cNvPicPr preferRelativeResize="0"/>
          <p:nvPr/>
        </p:nvPicPr>
        <p:blipFill>
          <a:blip r:embed="rId3">
            <a:alphaModFix/>
          </a:blip>
          <a:stretch>
            <a:fillRect/>
          </a:stretch>
        </p:blipFill>
        <p:spPr>
          <a:xfrm>
            <a:off x="5015350" y="816850"/>
            <a:ext cx="3628385" cy="38209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0x05 - seccomp Labs</a:t>
            </a:r>
            <a:endParaRPr/>
          </a:p>
        </p:txBody>
      </p:sp>
      <p:sp>
        <p:nvSpPr>
          <p:cNvPr id="274" name="Google Shape;274;p39"/>
          <p:cNvSpPr txBox="1"/>
          <p:nvPr>
            <p:ph idx="1" type="body"/>
          </p:nvPr>
        </p:nvSpPr>
        <p:spPr>
          <a:xfrm>
            <a:off x="311700" y="1152475"/>
            <a:ext cx="4260300" cy="3876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Lab 1</a:t>
            </a:r>
            <a:br>
              <a:rPr lang="en"/>
            </a:br>
            <a:endParaRPr/>
          </a:p>
          <a:p>
            <a:pPr indent="-342900" lvl="0" marL="457200" rtl="0" algn="l">
              <a:spcBef>
                <a:spcPts val="0"/>
              </a:spcBef>
              <a:spcAft>
                <a:spcPts val="0"/>
              </a:spcAft>
              <a:buSzPts val="1800"/>
              <a:buChar char="●"/>
            </a:pPr>
            <a:r>
              <a:rPr lang="en"/>
              <a:t>Lab 2</a:t>
            </a:r>
            <a:br>
              <a:rPr lang="en"/>
            </a:br>
            <a:endParaRPr/>
          </a:p>
          <a:p>
            <a:pPr indent="-342900" lvl="0" marL="457200" rtl="0" algn="l">
              <a:spcBef>
                <a:spcPts val="0"/>
              </a:spcBef>
              <a:spcAft>
                <a:spcPts val="0"/>
              </a:spcAft>
              <a:buSzPts val="1800"/>
              <a:buChar char="●"/>
            </a:pPr>
            <a:r>
              <a:rPr lang="en"/>
              <a:t>Questions?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0x06 - In Closing...</a:t>
            </a:r>
            <a:endParaRPr/>
          </a:p>
        </p:txBody>
      </p:sp>
      <p:sp>
        <p:nvSpPr>
          <p:cNvPr id="280" name="Google Shape;280;p40"/>
          <p:cNvSpPr txBox="1"/>
          <p:nvPr>
            <p:ph idx="1" type="body"/>
          </p:nvPr>
        </p:nvSpPr>
        <p:spPr>
          <a:xfrm>
            <a:off x="311700" y="1152475"/>
            <a:ext cx="4260300" cy="3876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Linux underpins the entire ecosystem</a:t>
            </a:r>
            <a:br>
              <a:rPr lang="en"/>
            </a:br>
            <a:r>
              <a:rPr lang="en"/>
              <a:t> </a:t>
            </a:r>
            <a:endParaRPr/>
          </a:p>
          <a:p>
            <a:pPr indent="-342900" lvl="0" marL="457200" rtl="0" algn="l">
              <a:spcBef>
                <a:spcPts val="0"/>
              </a:spcBef>
              <a:spcAft>
                <a:spcPts val="0"/>
              </a:spcAft>
              <a:buSzPts val="1800"/>
              <a:buChar char="●"/>
            </a:pPr>
            <a:r>
              <a:rPr lang="en"/>
              <a:t>Each control mechanism has its own knobs to turn</a:t>
            </a:r>
            <a:br>
              <a:rPr lang="en"/>
            </a:br>
            <a:r>
              <a:rPr lang="en"/>
              <a:t> </a:t>
            </a:r>
            <a:endParaRPr/>
          </a:p>
          <a:p>
            <a:pPr indent="-342900" lvl="0" marL="457200" rtl="0" algn="l">
              <a:spcBef>
                <a:spcPts val="0"/>
              </a:spcBef>
              <a:spcAft>
                <a:spcPts val="0"/>
              </a:spcAft>
              <a:buSzPts val="1800"/>
              <a:buChar char="●"/>
            </a:pPr>
            <a:r>
              <a:rPr lang="en"/>
              <a:t>Taken together these mechanisms provide for light-weight and effective isolation of processes and resources (aka `containerization`)</a:t>
            </a:r>
            <a:endParaRPr/>
          </a:p>
        </p:txBody>
      </p:sp>
      <p:pic>
        <p:nvPicPr>
          <p:cNvPr id="281" name="Google Shape;281;p40"/>
          <p:cNvPicPr preferRelativeResize="0"/>
          <p:nvPr/>
        </p:nvPicPr>
        <p:blipFill>
          <a:blip r:embed="rId3">
            <a:alphaModFix/>
          </a:blip>
          <a:stretch>
            <a:fillRect/>
          </a:stretch>
        </p:blipFill>
        <p:spPr>
          <a:xfrm>
            <a:off x="4572000" y="677613"/>
            <a:ext cx="4267200" cy="378828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1"/>
          <p:cNvSpPr txBox="1"/>
          <p:nvPr>
            <p:ph type="title"/>
          </p:nvPr>
        </p:nvSpPr>
        <p:spPr>
          <a:xfrm>
            <a:off x="311700" y="433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a:t>
            </a:r>
            <a:endParaRPr/>
          </a:p>
        </p:txBody>
      </p:sp>
      <p:sp>
        <p:nvSpPr>
          <p:cNvPr id="287" name="Google Shape;287;p41"/>
          <p:cNvSpPr txBox="1"/>
          <p:nvPr>
            <p:ph idx="1" type="body"/>
          </p:nvPr>
        </p:nvSpPr>
        <p:spPr>
          <a:xfrm>
            <a:off x="383600" y="1140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Now is your time!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Agenda</a:t>
            </a:r>
            <a:endParaRPr/>
          </a:p>
        </p:txBody>
      </p:sp>
      <p:sp>
        <p:nvSpPr>
          <p:cNvPr id="68" name="Google Shape;68;p15"/>
          <p:cNvSpPr txBox="1"/>
          <p:nvPr>
            <p:ph idx="1" type="body"/>
          </p:nvPr>
        </p:nvSpPr>
        <p:spPr>
          <a:xfrm>
            <a:off x="311700" y="1152475"/>
            <a:ext cx="4260300" cy="3897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0x00 - Lab Setup</a:t>
            </a:r>
            <a:endParaRPr/>
          </a:p>
          <a:p>
            <a:pPr indent="0" lvl="0" marL="0" rtl="0" algn="l">
              <a:spcBef>
                <a:spcPts val="1200"/>
              </a:spcBef>
              <a:spcAft>
                <a:spcPts val="0"/>
              </a:spcAft>
              <a:buNone/>
            </a:pPr>
            <a:r>
              <a:rPr lang="en"/>
              <a:t>0x01 - Introduction</a:t>
            </a:r>
            <a:endParaRPr/>
          </a:p>
          <a:p>
            <a:pPr indent="-342900" lvl="0" marL="457200" rtl="0" algn="l">
              <a:spcBef>
                <a:spcPts val="1200"/>
              </a:spcBef>
              <a:spcAft>
                <a:spcPts val="0"/>
              </a:spcAft>
              <a:buSzPts val="1800"/>
              <a:buChar char="●"/>
            </a:pPr>
            <a:r>
              <a:rPr lang="en"/>
              <a:t>Marketing &amp; Selling ‘Containers’</a:t>
            </a:r>
            <a:endParaRPr/>
          </a:p>
          <a:p>
            <a:pPr indent="-342900" lvl="0" marL="457200" rtl="0" algn="l">
              <a:spcBef>
                <a:spcPts val="0"/>
              </a:spcBef>
              <a:spcAft>
                <a:spcPts val="0"/>
              </a:spcAft>
              <a:buSzPts val="1800"/>
              <a:buChar char="●"/>
            </a:pPr>
            <a:r>
              <a:rPr lang="en"/>
              <a:t>Current state of the ecosystem</a:t>
            </a:r>
            <a:endParaRPr/>
          </a:p>
          <a:p>
            <a:pPr indent="-342900" lvl="0" marL="457200" rtl="0" algn="l">
              <a:spcBef>
                <a:spcPts val="0"/>
              </a:spcBef>
              <a:spcAft>
                <a:spcPts val="0"/>
              </a:spcAft>
              <a:buSzPts val="1800"/>
              <a:buChar char="●"/>
            </a:pPr>
            <a:r>
              <a:rPr lang="en"/>
              <a:t>Yes… but what underpins it all?</a:t>
            </a:r>
            <a:endParaRPr/>
          </a:p>
          <a:p>
            <a:pPr indent="0" lvl="0" marL="0" rtl="0" algn="l">
              <a:spcBef>
                <a:spcPts val="1200"/>
              </a:spcBef>
              <a:spcAft>
                <a:spcPts val="0"/>
              </a:spcAft>
              <a:buNone/>
            </a:pPr>
            <a:r>
              <a:rPr lang="en"/>
              <a:t>0x02 - Overview of Isolation</a:t>
            </a:r>
            <a:endParaRPr/>
          </a:p>
          <a:p>
            <a:pPr indent="-342900" lvl="0" marL="457200" rtl="0" algn="l">
              <a:spcBef>
                <a:spcPts val="1200"/>
              </a:spcBef>
              <a:spcAft>
                <a:spcPts val="0"/>
              </a:spcAft>
              <a:buSzPts val="1800"/>
              <a:buChar char="●"/>
            </a:pPr>
            <a:r>
              <a:rPr lang="en"/>
              <a:t>Thirty-thousand Foot View</a:t>
            </a:r>
            <a:endParaRPr/>
          </a:p>
          <a:p>
            <a:pPr indent="-342900" lvl="0" marL="457200" rtl="0" algn="l">
              <a:spcBef>
                <a:spcPts val="0"/>
              </a:spcBef>
              <a:spcAft>
                <a:spcPts val="0"/>
              </a:spcAft>
              <a:buSzPts val="1800"/>
              <a:buChar char="●"/>
            </a:pPr>
            <a:r>
              <a:rPr lang="en"/>
              <a:t>What we’re covering today</a:t>
            </a:r>
            <a:endParaRPr/>
          </a:p>
          <a:p>
            <a:pPr indent="-342900" lvl="0" marL="457200" rtl="0" algn="l">
              <a:spcBef>
                <a:spcPts val="0"/>
              </a:spcBef>
              <a:spcAft>
                <a:spcPts val="0"/>
              </a:spcAft>
              <a:buSzPts val="1800"/>
              <a:buChar char="●"/>
            </a:pPr>
            <a:r>
              <a:rPr lang="en"/>
              <a:t>What we’re not covering today</a:t>
            </a:r>
            <a:endParaRPr/>
          </a:p>
        </p:txBody>
      </p:sp>
      <p:sp>
        <p:nvSpPr>
          <p:cNvPr id="69" name="Google Shape;69;p15"/>
          <p:cNvSpPr txBox="1"/>
          <p:nvPr>
            <p:ph idx="1" type="body"/>
          </p:nvPr>
        </p:nvSpPr>
        <p:spPr>
          <a:xfrm>
            <a:off x="4572000" y="1152475"/>
            <a:ext cx="4260300" cy="38973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0x03 - Linux Namespaces</a:t>
            </a:r>
            <a:endParaRPr/>
          </a:p>
          <a:p>
            <a:pPr indent="-342900" lvl="0" marL="457200" rtl="0" algn="l">
              <a:spcBef>
                <a:spcPts val="1200"/>
              </a:spcBef>
              <a:spcAft>
                <a:spcPts val="0"/>
              </a:spcAft>
              <a:buSzPts val="1800"/>
              <a:buChar char="●"/>
            </a:pPr>
            <a:r>
              <a:rPr lang="en"/>
              <a:t>What are they and how to use them</a:t>
            </a:r>
            <a:endParaRPr/>
          </a:p>
          <a:p>
            <a:pPr indent="-342900" lvl="0" marL="457200" rtl="0" algn="l">
              <a:spcBef>
                <a:spcPts val="0"/>
              </a:spcBef>
              <a:spcAft>
                <a:spcPts val="0"/>
              </a:spcAft>
              <a:buSzPts val="1800"/>
              <a:buChar char="●"/>
            </a:pPr>
            <a:r>
              <a:rPr lang="en"/>
              <a:t>Lab work to exercise your skills</a:t>
            </a:r>
            <a:endParaRPr/>
          </a:p>
          <a:p>
            <a:pPr indent="0" lvl="0" marL="0" rtl="0" algn="l">
              <a:spcBef>
                <a:spcPts val="1200"/>
              </a:spcBef>
              <a:spcAft>
                <a:spcPts val="0"/>
              </a:spcAft>
              <a:buNone/>
            </a:pPr>
            <a:r>
              <a:rPr lang="en"/>
              <a:t>0x04 - cgroups</a:t>
            </a:r>
            <a:endParaRPr/>
          </a:p>
          <a:p>
            <a:pPr indent="-342900" lvl="0" marL="457200" rtl="0" algn="l">
              <a:spcBef>
                <a:spcPts val="1200"/>
              </a:spcBef>
              <a:spcAft>
                <a:spcPts val="0"/>
              </a:spcAft>
              <a:buSzPts val="1800"/>
              <a:buChar char="●"/>
            </a:pPr>
            <a:r>
              <a:rPr lang="en"/>
              <a:t>Purpose/function… and labs</a:t>
            </a:r>
            <a:endParaRPr/>
          </a:p>
          <a:p>
            <a:pPr indent="0" lvl="0" marL="0" rtl="0" algn="l">
              <a:spcBef>
                <a:spcPts val="1200"/>
              </a:spcBef>
              <a:spcAft>
                <a:spcPts val="0"/>
              </a:spcAft>
              <a:buNone/>
            </a:pPr>
            <a:r>
              <a:rPr lang="en"/>
              <a:t>0x05 - seccomp</a:t>
            </a:r>
            <a:endParaRPr/>
          </a:p>
          <a:p>
            <a:pPr indent="-342900" lvl="0" marL="457200" rtl="0" algn="l">
              <a:spcBef>
                <a:spcPts val="1200"/>
              </a:spcBef>
              <a:spcAft>
                <a:spcPts val="0"/>
              </a:spcAft>
              <a:buSzPts val="1800"/>
              <a:buChar char="●"/>
            </a:pPr>
            <a:r>
              <a:rPr lang="en"/>
              <a:t>A story of sycalls… and labs</a:t>
            </a:r>
            <a:endParaRPr/>
          </a:p>
          <a:p>
            <a:pPr indent="0" lvl="0" marL="0" rtl="0" algn="l">
              <a:spcBef>
                <a:spcPts val="1200"/>
              </a:spcBef>
              <a:spcAft>
                <a:spcPts val="0"/>
              </a:spcAft>
              <a:buNone/>
            </a:pPr>
            <a:r>
              <a:rPr lang="en"/>
              <a:t>0x06 - In closing…</a:t>
            </a:r>
            <a:endParaRPr/>
          </a:p>
          <a:p>
            <a:pPr indent="0" lvl="0" marL="0" rtl="0" algn="l">
              <a:spcBef>
                <a:spcPts val="1200"/>
              </a:spcBef>
              <a:spcAft>
                <a:spcPts val="1200"/>
              </a:spcAft>
              <a:buNone/>
            </a:pPr>
            <a:r>
              <a:rPr lang="en"/>
              <a:t>0x07 - References &amp; Tips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Thank you!</a:t>
            </a:r>
            <a:endParaRPr/>
          </a:p>
        </p:txBody>
      </p:sp>
      <p:sp>
        <p:nvSpPr>
          <p:cNvPr id="293" name="Google Shape;293;p42"/>
          <p:cNvSpPr txBox="1"/>
          <p:nvPr>
            <p:ph idx="1" type="body"/>
          </p:nvPr>
        </p:nvSpPr>
        <p:spPr>
          <a:xfrm>
            <a:off x="311700" y="1152475"/>
            <a:ext cx="27291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Rion Carter</a:t>
            </a:r>
            <a:endParaRPr/>
          </a:p>
          <a:p>
            <a:pPr indent="-342900" lvl="0" marL="457200" rtl="0" algn="l">
              <a:spcBef>
                <a:spcPts val="1200"/>
              </a:spcBef>
              <a:spcAft>
                <a:spcPts val="0"/>
              </a:spcAft>
              <a:buSzPts val="1800"/>
              <a:buChar char="-"/>
            </a:pPr>
            <a:r>
              <a:rPr lang="en"/>
              <a:t>7thzero.com</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Jacob Carter</a:t>
            </a:r>
            <a:endParaRPr/>
          </a:p>
          <a:p>
            <a:pPr indent="-342900" lvl="0" marL="457200" rtl="0" algn="l">
              <a:spcBef>
                <a:spcPts val="1200"/>
              </a:spcBef>
              <a:spcAft>
                <a:spcPts val="0"/>
              </a:spcAft>
              <a:buSzPts val="1800"/>
              <a:buChar char="-"/>
            </a:pPr>
            <a:r>
              <a:rPr lang="en"/>
              <a:t>androda.work</a:t>
            </a:r>
            <a:endParaRPr/>
          </a:p>
        </p:txBody>
      </p:sp>
      <p:pic>
        <p:nvPicPr>
          <p:cNvPr id="294" name="Google Shape;294;p42"/>
          <p:cNvPicPr preferRelativeResize="0"/>
          <p:nvPr/>
        </p:nvPicPr>
        <p:blipFill>
          <a:blip r:embed="rId3">
            <a:alphaModFix/>
          </a:blip>
          <a:stretch>
            <a:fillRect/>
          </a:stretch>
        </p:blipFill>
        <p:spPr>
          <a:xfrm>
            <a:off x="2860825" y="1152475"/>
            <a:ext cx="5798400" cy="32616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3"/>
          <p:cNvSpPr txBox="1"/>
          <p:nvPr>
            <p:ph type="title"/>
          </p:nvPr>
        </p:nvSpPr>
        <p:spPr>
          <a:xfrm>
            <a:off x="311700" y="337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Further Reading</a:t>
            </a:r>
            <a:endParaRPr/>
          </a:p>
        </p:txBody>
      </p:sp>
      <p:sp>
        <p:nvSpPr>
          <p:cNvPr id="300" name="Google Shape;300;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457200" rtl="0" algn="l">
              <a:spcBef>
                <a:spcPts val="0"/>
              </a:spcBef>
              <a:spcAft>
                <a:spcPts val="0"/>
              </a:spcAft>
              <a:buNone/>
            </a:pPr>
            <a:r>
              <a:t/>
            </a:r>
            <a:endParaRPr/>
          </a:p>
          <a:p>
            <a:pPr indent="-342900" lvl="0" marL="1371600" rtl="0" algn="l">
              <a:spcBef>
                <a:spcPts val="1200"/>
              </a:spcBef>
              <a:spcAft>
                <a:spcPts val="0"/>
              </a:spcAft>
              <a:buSzPts val="1800"/>
              <a:buChar char="-"/>
            </a:pPr>
            <a:r>
              <a:rPr lang="en" u="sng">
                <a:solidFill>
                  <a:schemeClr val="hlink"/>
                </a:solidFill>
                <a:hlinkClick r:id="rId3"/>
              </a:rPr>
              <a:t>https://man7.org/linux/man-pages/man7/namespaces.7.html</a:t>
            </a:r>
            <a:endParaRPr/>
          </a:p>
          <a:p>
            <a:pPr indent="-342900" lvl="0" marL="1371600" rtl="0" algn="l">
              <a:spcBef>
                <a:spcPts val="0"/>
              </a:spcBef>
              <a:spcAft>
                <a:spcPts val="0"/>
              </a:spcAft>
              <a:buSzPts val="1800"/>
              <a:buChar char="-"/>
            </a:pPr>
            <a:r>
              <a:rPr lang="en" u="sng">
                <a:solidFill>
                  <a:schemeClr val="hlink"/>
                </a:solidFill>
                <a:hlinkClick r:id="rId4"/>
              </a:rPr>
              <a:t>https://man7.org/linux/man-pages/man7/cgroups.7.html</a:t>
            </a:r>
            <a:endParaRPr/>
          </a:p>
          <a:p>
            <a:pPr indent="-342900" lvl="0" marL="457200" rtl="0" algn="l">
              <a:spcBef>
                <a:spcPts val="0"/>
              </a:spcBef>
              <a:spcAft>
                <a:spcPts val="0"/>
              </a:spcAft>
              <a:buSzPts val="1800"/>
              <a:buChar char="-"/>
            </a:pPr>
            <a:r>
              <a:rPr lang="en" u="sng">
                <a:solidFill>
                  <a:schemeClr val="hlink"/>
                </a:solidFill>
                <a:hlinkClick r:id="rId5"/>
              </a:rPr>
              <a:t>https://www.schutzwerk.com/en/43/posts/linux_container_intro/</a:t>
            </a:r>
            <a:endParaRPr/>
          </a:p>
          <a:p>
            <a:pPr indent="-342900" lvl="0" marL="457200" rtl="0" algn="l">
              <a:spcBef>
                <a:spcPts val="0"/>
              </a:spcBef>
              <a:spcAft>
                <a:spcPts val="0"/>
              </a:spcAft>
              <a:buSzPts val="1800"/>
              <a:buChar char="-"/>
            </a:pPr>
            <a:r>
              <a:rPr lang="en" u="sng">
                <a:solidFill>
                  <a:schemeClr val="hlink"/>
                </a:solidFill>
                <a:hlinkClick r:id="rId6"/>
              </a:rPr>
              <a:t>https://news.ycombinator.com/item?id=29265061</a:t>
            </a:r>
            <a:endParaRPr/>
          </a:p>
          <a:p>
            <a:pPr indent="-342900" lvl="0" marL="457200" rtl="0" algn="l">
              <a:spcBef>
                <a:spcPts val="0"/>
              </a:spcBef>
              <a:spcAft>
                <a:spcPts val="0"/>
              </a:spcAft>
              <a:buSzPts val="1800"/>
              <a:buChar char="-"/>
            </a:pPr>
            <a:r>
              <a:rPr lang="en" u="sng">
                <a:solidFill>
                  <a:schemeClr val="hlink"/>
                </a:solidFill>
                <a:hlinkClick r:id="rId7"/>
              </a:rPr>
              <a:t>https://redhatgov.io/workshops/containers_the_hard_way/</a:t>
            </a:r>
            <a:endParaRPr/>
          </a:p>
          <a:p>
            <a:pPr indent="-342900" lvl="0" marL="457200" rtl="0" algn="l">
              <a:spcBef>
                <a:spcPts val="0"/>
              </a:spcBef>
              <a:spcAft>
                <a:spcPts val="0"/>
              </a:spcAft>
              <a:buSzPts val="1800"/>
              <a:buChar char="-"/>
            </a:pPr>
            <a:r>
              <a:rPr lang="en" u="sng">
                <a:solidFill>
                  <a:schemeClr val="hlink"/>
                </a:solidFill>
                <a:hlinkClick r:id="rId8"/>
              </a:rPr>
              <a:t>https://www.redhat.com/sysadmin/mount-namespaces</a:t>
            </a:r>
            <a:r>
              <a:rPr lang="en"/>
              <a:t> </a:t>
            </a:r>
            <a:endParaRPr/>
          </a:p>
          <a:p>
            <a:pPr indent="-342900" lvl="0" marL="457200" rtl="0" algn="l">
              <a:spcBef>
                <a:spcPts val="0"/>
              </a:spcBef>
              <a:spcAft>
                <a:spcPts val="0"/>
              </a:spcAft>
              <a:buSzPts val="1800"/>
              <a:buChar char="-"/>
            </a:pPr>
            <a:r>
              <a:rPr lang="en" u="sng">
                <a:solidFill>
                  <a:schemeClr val="hlink"/>
                </a:solidFill>
                <a:hlinkClick r:id="rId9"/>
              </a:rPr>
              <a:t>https://linuxcontainers.org/lxd/introduction/</a:t>
            </a:r>
            <a:r>
              <a:rPr lang="en"/>
              <a:t> </a:t>
            </a:r>
            <a:endParaRPr/>
          </a:p>
          <a:p>
            <a:pPr indent="-342900" lvl="0" marL="457200" rtl="0" algn="l">
              <a:spcBef>
                <a:spcPts val="0"/>
              </a:spcBef>
              <a:spcAft>
                <a:spcPts val="0"/>
              </a:spcAft>
              <a:buSzPts val="1800"/>
              <a:buChar char="-"/>
            </a:pPr>
            <a:r>
              <a:rPr lang="en" u="sng">
                <a:solidFill>
                  <a:schemeClr val="hlink"/>
                </a:solidFill>
                <a:hlinkClick r:id="rId10"/>
              </a:rPr>
              <a:t>https://lwn.net/Articles/740157/</a:t>
            </a:r>
            <a:r>
              <a:rPr lang="en"/>
              <a:t> </a:t>
            </a:r>
            <a:endParaRPr/>
          </a:p>
          <a:p>
            <a:pPr indent="-342900" lvl="0" marL="457200" rtl="0" algn="l">
              <a:spcBef>
                <a:spcPts val="0"/>
              </a:spcBef>
              <a:spcAft>
                <a:spcPts val="0"/>
              </a:spcAft>
              <a:buSzPts val="1800"/>
              <a:buChar char="-"/>
            </a:pPr>
            <a:r>
              <a:rPr lang="en"/>
              <a:t>‘Precursor technology’ like jails, chroot, Solaris stuff, IBM stuff</a:t>
            </a:r>
            <a:endParaRPr/>
          </a:p>
        </p:txBody>
      </p:sp>
      <p:pic>
        <p:nvPicPr>
          <p:cNvPr id="301" name="Google Shape;301;p43"/>
          <p:cNvPicPr preferRelativeResize="0"/>
          <p:nvPr/>
        </p:nvPicPr>
        <p:blipFill>
          <a:blip r:embed="rId11">
            <a:alphaModFix/>
          </a:blip>
          <a:stretch>
            <a:fillRect/>
          </a:stretch>
        </p:blipFill>
        <p:spPr>
          <a:xfrm>
            <a:off x="486300" y="1381113"/>
            <a:ext cx="1409700" cy="1190625"/>
          </a:xfrm>
          <a:prstGeom prst="rect">
            <a:avLst/>
          </a:prstGeom>
          <a:noFill/>
          <a:ln>
            <a:noFill/>
          </a:ln>
        </p:spPr>
      </p:pic>
      <p:sp>
        <p:nvSpPr>
          <p:cNvPr id="302" name="Google Shape;302;p43"/>
          <p:cNvSpPr txBox="1"/>
          <p:nvPr/>
        </p:nvSpPr>
        <p:spPr>
          <a:xfrm>
            <a:off x="311700" y="1082650"/>
            <a:ext cx="17589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rPr>
              <a:t>Always start with </a:t>
            </a:r>
            <a:r>
              <a:rPr lang="en">
                <a:solidFill>
                  <a:schemeClr val="dk1"/>
                </a:solidFill>
              </a:rPr>
              <a:t>“The Man”</a:t>
            </a:r>
            <a:endParaRPr>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Image Credits</a:t>
            </a:r>
            <a:endParaRPr/>
          </a:p>
        </p:txBody>
      </p:sp>
      <p:sp>
        <p:nvSpPr>
          <p:cNvPr id="308" name="Google Shape;308;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0000" lnSpcReduction="20000"/>
          </a:bodyPr>
          <a:lstStyle/>
          <a:p>
            <a:pPr indent="-308610" lvl="0" marL="457200" rtl="0" algn="l">
              <a:spcBef>
                <a:spcPts val="0"/>
              </a:spcBef>
              <a:spcAft>
                <a:spcPts val="0"/>
              </a:spcAft>
              <a:buSzPct val="100000"/>
              <a:buChar char="-"/>
            </a:pPr>
            <a:r>
              <a:rPr lang="en"/>
              <a:t>Environment Setup slide</a:t>
            </a:r>
            <a:endParaRPr/>
          </a:p>
          <a:p>
            <a:pPr indent="-290830" lvl="1" marL="914400" rtl="0" algn="l">
              <a:spcBef>
                <a:spcPts val="0"/>
              </a:spcBef>
              <a:spcAft>
                <a:spcPts val="0"/>
              </a:spcAft>
              <a:buSzPct val="100000"/>
              <a:buChar char="-"/>
            </a:pPr>
            <a:r>
              <a:rPr lang="en" u="sng">
                <a:solidFill>
                  <a:schemeClr val="hlink"/>
                </a:solidFill>
                <a:hlinkClick r:id="rId3"/>
              </a:rPr>
              <a:t>https://pixabay.com/illustrations/synthwave-retrowave-synth-3941721/</a:t>
            </a:r>
            <a:r>
              <a:rPr lang="en"/>
              <a:t> </a:t>
            </a:r>
            <a:br>
              <a:rPr lang="en"/>
            </a:br>
            <a:endParaRPr/>
          </a:p>
          <a:p>
            <a:pPr indent="-308610" lvl="0" marL="457200" rtl="0" algn="l">
              <a:spcBef>
                <a:spcPts val="0"/>
              </a:spcBef>
              <a:spcAft>
                <a:spcPts val="0"/>
              </a:spcAft>
              <a:buSzPct val="100000"/>
              <a:buChar char="-"/>
            </a:pPr>
            <a:r>
              <a:rPr lang="en"/>
              <a:t>Image on Introduction slide based on:</a:t>
            </a:r>
            <a:endParaRPr/>
          </a:p>
          <a:p>
            <a:pPr indent="-290830" lvl="1" marL="914400" rtl="0" algn="l">
              <a:spcBef>
                <a:spcPts val="0"/>
              </a:spcBef>
              <a:spcAft>
                <a:spcPts val="0"/>
              </a:spcAft>
              <a:buSzPct val="100000"/>
              <a:buChar char="-"/>
            </a:pPr>
            <a:r>
              <a:rPr lang="en" u="sng">
                <a:solidFill>
                  <a:schemeClr val="hlink"/>
                </a:solidFill>
                <a:hlinkClick r:id="rId4"/>
              </a:rPr>
              <a:t>https://en.wikipedia.org/wiki/Terry%27s_Chocolate_Orange#/media/File:Terrys-Chocolate-Orange.jpg</a:t>
            </a:r>
            <a:endParaRPr/>
          </a:p>
          <a:p>
            <a:pPr indent="-290830" lvl="1" marL="914400" rtl="0" algn="l">
              <a:spcBef>
                <a:spcPts val="0"/>
              </a:spcBef>
              <a:spcAft>
                <a:spcPts val="0"/>
              </a:spcAft>
              <a:buSzPct val="100000"/>
              <a:buChar char="-"/>
            </a:pPr>
            <a:r>
              <a:rPr lang="en" u="sng">
                <a:solidFill>
                  <a:schemeClr val="hlink"/>
                </a:solidFill>
                <a:hlinkClick r:id="rId5"/>
              </a:rPr>
              <a:t>https://commons.wikimedia.org/wiki/User:Evan-Amos</a:t>
            </a:r>
            <a:br>
              <a:rPr lang="en"/>
            </a:br>
            <a:endParaRPr/>
          </a:p>
          <a:p>
            <a:pPr indent="-308610" lvl="0" marL="457200" rtl="0" algn="l">
              <a:spcBef>
                <a:spcPts val="0"/>
              </a:spcBef>
              <a:spcAft>
                <a:spcPts val="0"/>
              </a:spcAft>
              <a:buSzPct val="100000"/>
              <a:buChar char="-"/>
            </a:pPr>
            <a:r>
              <a:rPr lang="en"/>
              <a:t>Thank you slide</a:t>
            </a:r>
            <a:endParaRPr/>
          </a:p>
          <a:p>
            <a:pPr indent="-290830" lvl="1" marL="914400" rtl="0" algn="l">
              <a:spcBef>
                <a:spcPts val="0"/>
              </a:spcBef>
              <a:spcAft>
                <a:spcPts val="0"/>
              </a:spcAft>
              <a:buSzPct val="100000"/>
              <a:buChar char="-"/>
            </a:pPr>
            <a:r>
              <a:rPr lang="en" u="sng">
                <a:solidFill>
                  <a:schemeClr val="hlink"/>
                </a:solidFill>
                <a:hlinkClick r:id="rId6"/>
              </a:rPr>
              <a:t>https://pixabay.com/illustrations/city-sunset-night-landscape-urban-5848267/</a:t>
            </a:r>
            <a:r>
              <a:rPr lang="en"/>
              <a:t> </a:t>
            </a:r>
            <a:endParaRPr/>
          </a:p>
          <a:p>
            <a:pPr indent="0" lvl="0" marL="0" rtl="0" algn="l">
              <a:spcBef>
                <a:spcPts val="1200"/>
              </a:spcBef>
              <a:spcAft>
                <a:spcPts val="0"/>
              </a:spcAft>
              <a:buNone/>
            </a:pPr>
            <a:r>
              <a:rPr lang="en"/>
              <a:t>Others that are cool: </a:t>
            </a:r>
            <a:endParaRPr/>
          </a:p>
          <a:p>
            <a:pPr indent="0" lvl="0" marL="0" rtl="0" algn="l">
              <a:spcBef>
                <a:spcPts val="1200"/>
              </a:spcBef>
              <a:spcAft>
                <a:spcPts val="0"/>
              </a:spcAft>
              <a:buNone/>
            </a:pPr>
            <a:r>
              <a:rPr lang="en"/>
              <a:t>	</a:t>
            </a:r>
            <a:r>
              <a:rPr lang="en" u="sng">
                <a:solidFill>
                  <a:schemeClr val="hlink"/>
                </a:solidFill>
                <a:hlinkClick r:id="rId7"/>
              </a:rPr>
              <a:t>https://www.flickr.com/photos/xmodulo/26534955924</a:t>
            </a:r>
            <a:r>
              <a:rPr lang="en"/>
              <a:t> (namespaces)</a:t>
            </a:r>
            <a:endParaRPr/>
          </a:p>
          <a:p>
            <a:pPr indent="457200" lvl="0" marL="0" rtl="0" algn="l">
              <a:spcBef>
                <a:spcPts val="1200"/>
              </a:spcBef>
              <a:spcAft>
                <a:spcPts val="0"/>
              </a:spcAft>
              <a:buNone/>
            </a:pPr>
            <a:r>
              <a:rPr lang="en" u="sng">
                <a:solidFill>
                  <a:schemeClr val="hlink"/>
                </a:solidFill>
                <a:hlinkClick r:id="rId8"/>
              </a:rPr>
              <a:t>https://commons.wikimedia.org/wiki/File:Linux_kernel_map.svg</a:t>
            </a:r>
            <a:r>
              <a:rPr lang="en"/>
              <a:t> (linux kernel)</a:t>
            </a:r>
            <a:endParaRPr/>
          </a:p>
          <a:p>
            <a:pPr indent="457200" lvl="0" marL="0" rtl="0" algn="l">
              <a:spcBef>
                <a:spcPts val="1200"/>
              </a:spcBef>
              <a:spcAft>
                <a:spcPts val="0"/>
              </a:spcAft>
              <a:buNone/>
            </a:pPr>
            <a:r>
              <a:rPr lang="en" u="sng">
                <a:solidFill>
                  <a:schemeClr val="hlink"/>
                </a:solidFill>
                <a:hlinkClick r:id="rId9"/>
              </a:rPr>
              <a:t>https://commons.wikimedia.org/wiki/File:Zombie_process.png</a:t>
            </a:r>
            <a:r>
              <a:rPr lang="en"/>
              <a:t> (zombie process)</a:t>
            </a:r>
            <a:endParaRPr/>
          </a:p>
          <a:p>
            <a:pPr indent="45720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0x00 - Environment setup</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For those who did not set up the machine in advance… or those who have issues/questions, we will spend time to get you setup</a:t>
            </a:r>
            <a:endParaRPr/>
          </a:p>
          <a:p>
            <a:pPr indent="0" lvl="0" marL="0" rtl="0" algn="l">
              <a:spcBef>
                <a:spcPts val="1200"/>
              </a:spcBef>
              <a:spcAft>
                <a:spcPts val="0"/>
              </a:spcAft>
              <a:buNone/>
            </a:pPr>
            <a:r>
              <a:rPr lang="en"/>
              <a:t>https://bit.ly/2ZQ66Mk</a:t>
            </a:r>
            <a:endParaRPr/>
          </a:p>
          <a:p>
            <a:pPr indent="0" lvl="0" marL="0" rtl="0" algn="l">
              <a:spcBef>
                <a:spcPts val="1200"/>
              </a:spcBef>
              <a:spcAft>
                <a:spcPts val="0"/>
              </a:spcAft>
              <a:buNone/>
            </a:pPr>
            <a:r>
              <a:rPr lang="en"/>
              <a:t>Items:</a:t>
            </a:r>
            <a:endParaRPr/>
          </a:p>
          <a:p>
            <a:pPr indent="-342900" lvl="0" marL="457200" rtl="0" algn="l">
              <a:spcBef>
                <a:spcPts val="1200"/>
              </a:spcBef>
              <a:spcAft>
                <a:spcPts val="0"/>
              </a:spcAft>
              <a:buSzPts val="1800"/>
              <a:buChar char="-"/>
            </a:pPr>
            <a:r>
              <a:rPr lang="en"/>
              <a:t>VMware installed</a:t>
            </a:r>
            <a:endParaRPr/>
          </a:p>
          <a:p>
            <a:pPr indent="-342900" lvl="0" marL="457200" rtl="0" algn="l">
              <a:spcBef>
                <a:spcPts val="0"/>
              </a:spcBef>
              <a:spcAft>
                <a:spcPts val="0"/>
              </a:spcAft>
              <a:buSzPts val="1800"/>
              <a:buChar char="-"/>
            </a:pPr>
            <a:r>
              <a:rPr lang="en"/>
              <a:t>VM installed/unpacked</a:t>
            </a:r>
            <a:endParaRPr/>
          </a:p>
          <a:p>
            <a:pPr indent="-342900" lvl="0" marL="457200" rtl="0" algn="l">
              <a:spcBef>
                <a:spcPts val="0"/>
              </a:spcBef>
              <a:spcAft>
                <a:spcPts val="0"/>
              </a:spcAft>
              <a:buSzPts val="1800"/>
              <a:buChar char="-"/>
            </a:pPr>
            <a:r>
              <a:rPr lang="en"/>
              <a:t>Login/can you shell?</a:t>
            </a:r>
            <a:endParaRPr/>
          </a:p>
        </p:txBody>
      </p:sp>
      <p:pic>
        <p:nvPicPr>
          <p:cNvPr id="76" name="Google Shape;76;p16"/>
          <p:cNvPicPr preferRelativeResize="0"/>
          <p:nvPr/>
        </p:nvPicPr>
        <p:blipFill>
          <a:blip r:embed="rId3">
            <a:alphaModFix/>
          </a:blip>
          <a:stretch>
            <a:fillRect/>
          </a:stretch>
        </p:blipFill>
        <p:spPr>
          <a:xfrm>
            <a:off x="4572000" y="2069975"/>
            <a:ext cx="4166875" cy="23438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0x01 - Introduction</a:t>
            </a:r>
            <a:endParaRPr/>
          </a:p>
        </p:txBody>
      </p:sp>
      <p:pic>
        <p:nvPicPr>
          <p:cNvPr id="82" name="Google Shape;82;p17"/>
          <p:cNvPicPr preferRelativeResize="0"/>
          <p:nvPr/>
        </p:nvPicPr>
        <p:blipFill rotWithShape="1">
          <a:blip r:embed="rId3">
            <a:alphaModFix/>
          </a:blip>
          <a:srcRect b="51683" l="0" r="0" t="0"/>
          <a:stretch/>
        </p:blipFill>
        <p:spPr>
          <a:xfrm>
            <a:off x="354650" y="1479950"/>
            <a:ext cx="8291000" cy="1270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0x01 - Introduction</a:t>
            </a:r>
            <a:endParaRPr/>
          </a:p>
        </p:txBody>
      </p:sp>
      <p:sp>
        <p:nvSpPr>
          <p:cNvPr id="88" name="Google Shape;88;p18"/>
          <p:cNvSpPr txBox="1"/>
          <p:nvPr>
            <p:ph idx="1" type="body"/>
          </p:nvPr>
        </p:nvSpPr>
        <p:spPr>
          <a:xfrm>
            <a:off x="311700" y="1152475"/>
            <a:ext cx="42603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Containerization is a ‘marketing term’ that is more of a convention of use</a:t>
            </a:r>
            <a:br>
              <a:rPr lang="en"/>
            </a:br>
            <a:endParaRPr/>
          </a:p>
          <a:p>
            <a:pPr indent="-342900" lvl="0" marL="457200" rtl="0" algn="l">
              <a:spcBef>
                <a:spcPts val="0"/>
              </a:spcBef>
              <a:spcAft>
                <a:spcPts val="0"/>
              </a:spcAft>
              <a:buSzPts val="1800"/>
              <a:buChar char="●"/>
            </a:pPr>
            <a:r>
              <a:rPr lang="en"/>
              <a:t>Docker popularized the current ‘de-facto’ standard</a:t>
            </a:r>
            <a:br>
              <a:rPr lang="en"/>
            </a:br>
            <a:endParaRPr/>
          </a:p>
          <a:p>
            <a:pPr indent="-342900" lvl="0" marL="457200" rtl="0" algn="l">
              <a:spcBef>
                <a:spcPts val="0"/>
              </a:spcBef>
              <a:spcAft>
                <a:spcPts val="0"/>
              </a:spcAft>
              <a:buSzPts val="1800"/>
              <a:buChar char="●"/>
            </a:pPr>
            <a:r>
              <a:rPr lang="en"/>
              <a:t>Robust, fast-moving ecosystem</a:t>
            </a:r>
            <a:br>
              <a:rPr lang="en"/>
            </a:br>
            <a:endParaRPr/>
          </a:p>
          <a:p>
            <a:pPr indent="-342900" lvl="0" marL="457200" rtl="0" algn="l">
              <a:spcBef>
                <a:spcPts val="0"/>
              </a:spcBef>
              <a:spcAft>
                <a:spcPts val="0"/>
              </a:spcAft>
              <a:buSzPts val="1800"/>
              <a:buChar char="●"/>
            </a:pPr>
            <a:r>
              <a:rPr lang="en"/>
              <a:t>Widely used and not fully understood under the hood</a:t>
            </a:r>
            <a:endParaRPr/>
          </a:p>
          <a:p>
            <a:pPr indent="-317500" lvl="1" marL="914400" rtl="0" algn="l">
              <a:spcBef>
                <a:spcPts val="0"/>
              </a:spcBef>
              <a:spcAft>
                <a:spcPts val="0"/>
              </a:spcAft>
              <a:buSzPts val="1400"/>
              <a:buChar char="○"/>
            </a:pPr>
            <a:r>
              <a:rPr lang="en"/>
              <a:t>Which is what brings us here today</a:t>
            </a:r>
            <a:endParaRPr/>
          </a:p>
        </p:txBody>
      </p:sp>
      <p:pic>
        <p:nvPicPr>
          <p:cNvPr id="89" name="Google Shape;89;p18"/>
          <p:cNvPicPr preferRelativeResize="0"/>
          <p:nvPr/>
        </p:nvPicPr>
        <p:blipFill>
          <a:blip r:embed="rId3">
            <a:alphaModFix/>
          </a:blip>
          <a:stretch>
            <a:fillRect/>
          </a:stretch>
        </p:blipFill>
        <p:spPr>
          <a:xfrm>
            <a:off x="4437000" y="1071496"/>
            <a:ext cx="4572001" cy="3578357"/>
          </a:xfrm>
          <a:prstGeom prst="rect">
            <a:avLst/>
          </a:prstGeom>
          <a:noFill/>
          <a:ln>
            <a:noFill/>
          </a:ln>
        </p:spPr>
      </p:pic>
      <p:sp>
        <p:nvSpPr>
          <p:cNvPr id="90" name="Google Shape;90;p18"/>
          <p:cNvSpPr txBox="1"/>
          <p:nvPr/>
        </p:nvSpPr>
        <p:spPr>
          <a:xfrm>
            <a:off x="5778000" y="4698000"/>
            <a:ext cx="245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Image Credits Last Slide</a:t>
            </a:r>
            <a:endParaRPr>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0x01 - Introduction</a:t>
            </a:r>
            <a:endParaRPr/>
          </a:p>
        </p:txBody>
      </p:sp>
      <p:sp>
        <p:nvSpPr>
          <p:cNvPr id="96" name="Google Shape;96;p19"/>
          <p:cNvSpPr txBox="1"/>
          <p:nvPr>
            <p:ph idx="1" type="body"/>
          </p:nvPr>
        </p:nvSpPr>
        <p:spPr>
          <a:xfrm>
            <a:off x="311700" y="1152475"/>
            <a:ext cx="4260300" cy="38121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a:t>Current state of the ecosystem:</a:t>
            </a:r>
            <a:endParaRPr/>
          </a:p>
          <a:p>
            <a:pPr indent="-325755" lvl="0" marL="457200" rtl="0" algn="l">
              <a:spcBef>
                <a:spcPts val="1200"/>
              </a:spcBef>
              <a:spcAft>
                <a:spcPts val="0"/>
              </a:spcAft>
              <a:buSzPct val="100000"/>
              <a:buChar char="-"/>
            </a:pPr>
            <a:r>
              <a:rPr lang="en"/>
              <a:t>CNCF foundation</a:t>
            </a:r>
            <a:endParaRPr/>
          </a:p>
          <a:p>
            <a:pPr indent="-304165" lvl="1" marL="914400" rtl="0" algn="l">
              <a:spcBef>
                <a:spcPts val="0"/>
              </a:spcBef>
              <a:spcAft>
                <a:spcPts val="0"/>
              </a:spcAft>
              <a:buSzPct val="100000"/>
              <a:buChar char="-"/>
            </a:pPr>
            <a:r>
              <a:rPr lang="en"/>
              <a:t>Sets and promotes standards</a:t>
            </a:r>
            <a:endParaRPr/>
          </a:p>
          <a:p>
            <a:pPr indent="-304165" lvl="1" marL="914400" rtl="0" algn="l">
              <a:spcBef>
                <a:spcPts val="0"/>
              </a:spcBef>
              <a:spcAft>
                <a:spcPts val="0"/>
              </a:spcAft>
              <a:buSzPct val="100000"/>
              <a:buChar char="-"/>
            </a:pPr>
            <a:r>
              <a:rPr lang="en"/>
              <a:t>‘Owns’ many popular container OSS projects</a:t>
            </a:r>
            <a:br>
              <a:rPr lang="en"/>
            </a:br>
            <a:endParaRPr/>
          </a:p>
          <a:p>
            <a:pPr indent="-325755" lvl="0" marL="457200" rtl="0" algn="l">
              <a:spcBef>
                <a:spcPts val="0"/>
              </a:spcBef>
              <a:spcAft>
                <a:spcPts val="0"/>
              </a:spcAft>
              <a:buSzPct val="100000"/>
              <a:buChar char="-"/>
            </a:pPr>
            <a:r>
              <a:rPr lang="en"/>
              <a:t>Containerd</a:t>
            </a:r>
            <a:endParaRPr/>
          </a:p>
          <a:p>
            <a:pPr indent="-304165" lvl="1" marL="914400" rtl="0" algn="l">
              <a:spcBef>
                <a:spcPts val="0"/>
              </a:spcBef>
              <a:spcAft>
                <a:spcPts val="0"/>
              </a:spcAft>
              <a:buSzPct val="100000"/>
              <a:buChar char="-"/>
            </a:pPr>
            <a:r>
              <a:rPr lang="en"/>
              <a:t>Manages container runtime lifecycle on hosts</a:t>
            </a:r>
            <a:br>
              <a:rPr lang="en"/>
            </a:br>
            <a:endParaRPr/>
          </a:p>
          <a:p>
            <a:pPr indent="-325755" lvl="0" marL="457200" rtl="0" algn="l">
              <a:spcBef>
                <a:spcPts val="0"/>
              </a:spcBef>
              <a:spcAft>
                <a:spcPts val="0"/>
              </a:spcAft>
              <a:buSzPct val="100000"/>
              <a:buChar char="-"/>
            </a:pPr>
            <a:r>
              <a:rPr lang="en"/>
              <a:t>Docker</a:t>
            </a:r>
            <a:endParaRPr/>
          </a:p>
          <a:p>
            <a:pPr indent="-304165" lvl="1" marL="914400" rtl="0" algn="l">
              <a:spcBef>
                <a:spcPts val="0"/>
              </a:spcBef>
              <a:spcAft>
                <a:spcPts val="0"/>
              </a:spcAft>
              <a:buSzPct val="100000"/>
              <a:buChar char="-"/>
            </a:pPr>
            <a:r>
              <a:rPr lang="en"/>
              <a:t>De-facto standard for building images</a:t>
            </a:r>
            <a:br>
              <a:rPr lang="en"/>
            </a:br>
            <a:endParaRPr/>
          </a:p>
          <a:p>
            <a:pPr indent="-325755" lvl="0" marL="457200" rtl="0" algn="l">
              <a:spcBef>
                <a:spcPts val="0"/>
              </a:spcBef>
              <a:spcAft>
                <a:spcPts val="0"/>
              </a:spcAft>
              <a:buSzPct val="100000"/>
              <a:buChar char="-"/>
            </a:pPr>
            <a:r>
              <a:rPr lang="en"/>
              <a:t>Kubernetes</a:t>
            </a:r>
            <a:endParaRPr/>
          </a:p>
          <a:p>
            <a:pPr indent="-304165" lvl="1" marL="914400" rtl="0" algn="l">
              <a:spcBef>
                <a:spcPts val="0"/>
              </a:spcBef>
              <a:spcAft>
                <a:spcPts val="0"/>
              </a:spcAft>
              <a:buSzPct val="100000"/>
              <a:buChar char="-"/>
            </a:pPr>
            <a:r>
              <a:rPr lang="en"/>
              <a:t>De-facto standard for container orchestration</a:t>
            </a:r>
            <a:br>
              <a:rPr lang="en"/>
            </a:br>
            <a:endParaRPr/>
          </a:p>
          <a:p>
            <a:pPr indent="-325755" lvl="0" marL="457200" rtl="0" algn="l">
              <a:spcBef>
                <a:spcPts val="0"/>
              </a:spcBef>
              <a:spcAft>
                <a:spcPts val="0"/>
              </a:spcAft>
              <a:buSzPct val="100000"/>
              <a:buChar char="-"/>
            </a:pPr>
            <a:r>
              <a:rPr lang="en"/>
              <a:t>Others</a:t>
            </a:r>
            <a:endParaRPr/>
          </a:p>
          <a:p>
            <a:pPr indent="-304165" lvl="1" marL="914400" rtl="0" algn="l">
              <a:spcBef>
                <a:spcPts val="0"/>
              </a:spcBef>
              <a:spcAft>
                <a:spcPts val="0"/>
              </a:spcAft>
              <a:buSzPct val="100000"/>
              <a:buChar char="-"/>
            </a:pPr>
            <a:r>
              <a:rPr lang="en"/>
              <a:t>AWS ECS, podman, mesos, lxd, etc...</a:t>
            </a:r>
            <a:endParaRPr/>
          </a:p>
        </p:txBody>
      </p:sp>
      <p:pic>
        <p:nvPicPr>
          <p:cNvPr id="97" name="Google Shape;97;p19"/>
          <p:cNvPicPr preferRelativeResize="0"/>
          <p:nvPr/>
        </p:nvPicPr>
        <p:blipFill>
          <a:blip r:embed="rId3">
            <a:alphaModFix/>
          </a:blip>
          <a:stretch>
            <a:fillRect/>
          </a:stretch>
        </p:blipFill>
        <p:spPr>
          <a:xfrm>
            <a:off x="4572000" y="1152475"/>
            <a:ext cx="4267203" cy="3119142"/>
          </a:xfrm>
          <a:prstGeom prst="rect">
            <a:avLst/>
          </a:prstGeom>
          <a:noFill/>
          <a:ln>
            <a:noFill/>
          </a:ln>
        </p:spPr>
      </p:pic>
      <p:sp>
        <p:nvSpPr>
          <p:cNvPr id="98" name="Google Shape;98;p19"/>
          <p:cNvSpPr txBox="1"/>
          <p:nvPr/>
        </p:nvSpPr>
        <p:spPr>
          <a:xfrm>
            <a:off x="5463600" y="4271625"/>
            <a:ext cx="2484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2"/>
                </a:solidFill>
              </a:rPr>
              <a:t>Intentionally too small to see.</a:t>
            </a:r>
            <a:endParaRPr>
              <a:solidFill>
                <a:schemeClr val="lt2"/>
              </a:solidFill>
            </a:endParaRPr>
          </a:p>
          <a:p>
            <a:pPr indent="0" lvl="0" marL="0" rtl="0" algn="ctr">
              <a:spcBef>
                <a:spcPts val="0"/>
              </a:spcBef>
              <a:spcAft>
                <a:spcPts val="0"/>
              </a:spcAft>
              <a:buNone/>
            </a:pPr>
            <a:r>
              <a:rPr lang="en">
                <a:solidFill>
                  <a:schemeClr val="lt2"/>
                </a:solidFill>
              </a:rPr>
              <a:t>There’s a lot here.</a:t>
            </a:r>
            <a:endParaRPr>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0x01 - Introduction</a:t>
            </a:r>
            <a:endParaRPr/>
          </a:p>
        </p:txBody>
      </p:sp>
      <p:sp>
        <p:nvSpPr>
          <p:cNvPr id="104" name="Google Shape;104;p20"/>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underpins the ecosystem? </a:t>
            </a:r>
            <a:endParaRPr/>
          </a:p>
          <a:p>
            <a:pPr indent="0" lvl="0" marL="0" rtl="0" algn="l">
              <a:spcBef>
                <a:spcPts val="1200"/>
              </a:spcBef>
              <a:spcAft>
                <a:spcPts val="0"/>
              </a:spcAft>
              <a:buNone/>
            </a:pPr>
            <a:r>
              <a:rPr lang="en"/>
              <a:t>Linux resource isolation technologies:</a:t>
            </a:r>
            <a:endParaRPr/>
          </a:p>
          <a:p>
            <a:pPr indent="-342900" lvl="0" marL="457200" rtl="0" algn="l">
              <a:spcBef>
                <a:spcPts val="1200"/>
              </a:spcBef>
              <a:spcAft>
                <a:spcPts val="0"/>
              </a:spcAft>
              <a:buSzPts val="1800"/>
              <a:buChar char="-"/>
            </a:pPr>
            <a:r>
              <a:rPr lang="en"/>
              <a:t>Namespaces</a:t>
            </a:r>
            <a:endParaRPr/>
          </a:p>
          <a:p>
            <a:pPr indent="-342900" lvl="0" marL="457200" rtl="0" algn="l">
              <a:spcBef>
                <a:spcPts val="0"/>
              </a:spcBef>
              <a:spcAft>
                <a:spcPts val="0"/>
              </a:spcAft>
              <a:buSzPts val="1800"/>
              <a:buChar char="-"/>
            </a:pPr>
            <a:r>
              <a:rPr lang="en"/>
              <a:t>CGroups</a:t>
            </a:r>
            <a:endParaRPr/>
          </a:p>
          <a:p>
            <a:pPr indent="-342900" lvl="0" marL="457200" rtl="0" algn="l">
              <a:spcBef>
                <a:spcPts val="0"/>
              </a:spcBef>
              <a:spcAft>
                <a:spcPts val="0"/>
              </a:spcAft>
              <a:buSzPts val="1800"/>
              <a:buChar char="-"/>
            </a:pPr>
            <a:r>
              <a:rPr lang="en"/>
              <a:t>Seccomp</a:t>
            </a:r>
            <a:endParaRPr/>
          </a:p>
          <a:p>
            <a:pPr indent="-317500" lvl="1" marL="914400" rtl="0" algn="l">
              <a:spcBef>
                <a:spcPts val="0"/>
              </a:spcBef>
              <a:spcAft>
                <a:spcPts val="0"/>
              </a:spcAft>
              <a:buSzPts val="1400"/>
              <a:buChar char="-"/>
            </a:pPr>
            <a:r>
              <a:rPr lang="en"/>
              <a:t>eBPF</a:t>
            </a:r>
            <a:endParaRPr/>
          </a:p>
          <a:p>
            <a:pPr indent="-342900" lvl="0" marL="457200" rtl="0" algn="l">
              <a:spcBef>
                <a:spcPts val="0"/>
              </a:spcBef>
              <a:spcAft>
                <a:spcPts val="0"/>
              </a:spcAft>
              <a:buSzPts val="1800"/>
              <a:buChar char="-"/>
            </a:pPr>
            <a:r>
              <a:rPr lang="en"/>
              <a:t>Capabilities</a:t>
            </a:r>
            <a:endParaRPr/>
          </a:p>
          <a:p>
            <a:pPr indent="-342900" lvl="0" marL="457200" rtl="0" algn="l">
              <a:spcBef>
                <a:spcPts val="0"/>
              </a:spcBef>
              <a:spcAft>
                <a:spcPts val="0"/>
              </a:spcAft>
              <a:buSzPts val="1800"/>
              <a:buChar char="-"/>
            </a:pPr>
            <a:r>
              <a:rPr lang="en"/>
              <a:t>Linux Security Modules (LSM)</a:t>
            </a:r>
            <a:endParaRPr/>
          </a:p>
        </p:txBody>
      </p:sp>
      <p:pic>
        <p:nvPicPr>
          <p:cNvPr id="105" name="Google Shape;105;p20"/>
          <p:cNvPicPr preferRelativeResize="0"/>
          <p:nvPr/>
        </p:nvPicPr>
        <p:blipFill>
          <a:blip r:embed="rId3">
            <a:alphaModFix/>
          </a:blip>
          <a:stretch>
            <a:fillRect/>
          </a:stretch>
        </p:blipFill>
        <p:spPr>
          <a:xfrm>
            <a:off x="5320312" y="416726"/>
            <a:ext cx="2694025" cy="1657842"/>
          </a:xfrm>
          <a:prstGeom prst="rect">
            <a:avLst/>
          </a:prstGeom>
          <a:noFill/>
          <a:ln>
            <a:noFill/>
          </a:ln>
        </p:spPr>
      </p:pic>
      <p:pic>
        <p:nvPicPr>
          <p:cNvPr id="106" name="Google Shape;106;p20"/>
          <p:cNvPicPr preferRelativeResize="0"/>
          <p:nvPr/>
        </p:nvPicPr>
        <p:blipFill>
          <a:blip r:embed="rId4">
            <a:alphaModFix/>
          </a:blip>
          <a:stretch>
            <a:fillRect/>
          </a:stretch>
        </p:blipFill>
        <p:spPr>
          <a:xfrm>
            <a:off x="5144676" y="2284900"/>
            <a:ext cx="3045300" cy="2283975"/>
          </a:xfrm>
          <a:prstGeom prst="rect">
            <a:avLst/>
          </a:prstGeom>
          <a:noFill/>
          <a:ln>
            <a:noFill/>
          </a:ln>
        </p:spPr>
      </p:pic>
      <p:sp>
        <p:nvSpPr>
          <p:cNvPr id="107" name="Google Shape;107;p20"/>
          <p:cNvSpPr txBox="1"/>
          <p:nvPr/>
        </p:nvSpPr>
        <p:spPr>
          <a:xfrm>
            <a:off x="5402513" y="4568875"/>
            <a:ext cx="252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This is a seriously cool SVG</a:t>
            </a:r>
            <a:endParaRPr>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0x02 - Overview of Isolation</a:t>
            </a:r>
            <a:endParaRPr/>
          </a:p>
        </p:txBody>
      </p:sp>
      <p:sp>
        <p:nvSpPr>
          <p:cNvPr id="113" name="Google Shape;113;p21"/>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Linux Isolation technologies:</a:t>
            </a:r>
            <a:endParaRPr/>
          </a:p>
          <a:p>
            <a:pPr indent="-342900" lvl="0" marL="457200" rtl="0" algn="l">
              <a:spcBef>
                <a:spcPts val="1200"/>
              </a:spcBef>
              <a:spcAft>
                <a:spcPts val="0"/>
              </a:spcAft>
              <a:buSzPts val="1800"/>
              <a:buChar char="-"/>
            </a:pPr>
            <a:r>
              <a:rPr lang="en"/>
              <a:t>Namespaces</a:t>
            </a:r>
            <a:endParaRPr/>
          </a:p>
          <a:p>
            <a:pPr indent="-342900" lvl="0" marL="457200" rtl="0" algn="l">
              <a:spcBef>
                <a:spcPts val="0"/>
              </a:spcBef>
              <a:spcAft>
                <a:spcPts val="0"/>
              </a:spcAft>
              <a:buSzPts val="1800"/>
              <a:buChar char="-"/>
            </a:pPr>
            <a:r>
              <a:rPr lang="en"/>
              <a:t>CGroups</a:t>
            </a:r>
            <a:endParaRPr/>
          </a:p>
          <a:p>
            <a:pPr indent="-342900" lvl="0" marL="457200" rtl="0" algn="l">
              <a:spcBef>
                <a:spcPts val="0"/>
              </a:spcBef>
              <a:spcAft>
                <a:spcPts val="0"/>
              </a:spcAft>
              <a:buSzPts val="1800"/>
              <a:buChar char="-"/>
            </a:pPr>
            <a:r>
              <a:rPr lang="en"/>
              <a:t>seccomp-bpf</a:t>
            </a:r>
            <a:endParaRPr/>
          </a:p>
          <a:p>
            <a:pPr indent="-342900" lvl="0" marL="457200" rtl="0" algn="l">
              <a:spcBef>
                <a:spcPts val="0"/>
              </a:spcBef>
              <a:spcAft>
                <a:spcPts val="0"/>
              </a:spcAft>
              <a:buSzPts val="1800"/>
              <a:buChar char="-"/>
            </a:pPr>
            <a:r>
              <a:rPr lang="en"/>
              <a:t>Capabilities</a:t>
            </a:r>
            <a:endParaRPr/>
          </a:p>
          <a:p>
            <a:pPr indent="-342900" lvl="0" marL="457200" rtl="0" algn="l">
              <a:spcBef>
                <a:spcPts val="0"/>
              </a:spcBef>
              <a:spcAft>
                <a:spcPts val="0"/>
              </a:spcAft>
              <a:buSzPts val="1800"/>
              <a:buChar char="-"/>
            </a:pPr>
            <a:r>
              <a:rPr lang="en"/>
              <a:t>Linux Security Modules (LSM)</a:t>
            </a:r>
            <a:endParaRPr/>
          </a:p>
        </p:txBody>
      </p:sp>
      <p:pic>
        <p:nvPicPr>
          <p:cNvPr id="114" name="Google Shape;114;p21"/>
          <p:cNvPicPr preferRelativeResize="0"/>
          <p:nvPr/>
        </p:nvPicPr>
        <p:blipFill>
          <a:blip r:embed="rId3">
            <a:alphaModFix/>
          </a:blip>
          <a:stretch>
            <a:fillRect/>
          </a:stretch>
        </p:blipFill>
        <p:spPr>
          <a:xfrm>
            <a:off x="4572000" y="2732499"/>
            <a:ext cx="4260299" cy="22408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